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716" r:id="rId2"/>
  </p:sldMasterIdLst>
  <p:notesMasterIdLst>
    <p:notesMasterId r:id="rId16"/>
  </p:notesMasterIdLst>
  <p:handoutMasterIdLst>
    <p:handoutMasterId r:id="rId17"/>
  </p:handoutMasterIdLst>
  <p:sldIdLst>
    <p:sldId id="342" r:id="rId3"/>
    <p:sldId id="302" r:id="rId4"/>
    <p:sldId id="374" r:id="rId5"/>
    <p:sldId id="375" r:id="rId6"/>
    <p:sldId id="385" r:id="rId7"/>
    <p:sldId id="389" r:id="rId8"/>
    <p:sldId id="378" r:id="rId9"/>
    <p:sldId id="386" r:id="rId10"/>
    <p:sldId id="381" r:id="rId11"/>
    <p:sldId id="377" r:id="rId12"/>
    <p:sldId id="382" r:id="rId13"/>
    <p:sldId id="364" r:id="rId14"/>
    <p:sldId id="321" r:id="rId15"/>
  </p:sldIdLst>
  <p:sldSz cx="11520488" cy="6480175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34EE7B14-2000-8144-AFAA-51A968355003}">
          <p14:sldIdLst>
            <p14:sldId id="342"/>
            <p14:sldId id="302"/>
            <p14:sldId id="374"/>
            <p14:sldId id="375"/>
            <p14:sldId id="385"/>
            <p14:sldId id="389"/>
            <p14:sldId id="378"/>
            <p14:sldId id="386"/>
            <p14:sldId id="381"/>
            <p14:sldId id="377"/>
            <p14:sldId id="382"/>
            <p14:sldId id="364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3" userDrawn="1">
          <p15:clr>
            <a:srgbClr val="A4A3A4"/>
          </p15:clr>
        </p15:guide>
        <p15:guide id="2" orient="horz" pos="3787" userDrawn="1">
          <p15:clr>
            <a:srgbClr val="A4A3A4"/>
          </p15:clr>
        </p15:guide>
        <p15:guide id="3" pos="36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ирнова Екатерина Андреевна" initials="СЕА" lastIdx="28" clrIdx="0">
    <p:extLst>
      <p:ext uri="{19B8F6BF-5375-455C-9EA6-DF929625EA0E}">
        <p15:presenceInfo xmlns:p15="http://schemas.microsoft.com/office/powerpoint/2012/main" userId="S::SMIRNOVA_EA@d0.vsw.ru::ae3245b3-f358-4c8d-85c6-75bf2604a3ba" providerId="AD"/>
      </p:ext>
    </p:extLst>
  </p:cmAuthor>
  <p:cmAuthor id="2" name="Таран Павел Николаевич" initials="ТПН" lastIdx="3" clrIdx="1">
    <p:extLst>
      <p:ext uri="{19B8F6BF-5375-455C-9EA6-DF929625EA0E}">
        <p15:presenceInfo xmlns:p15="http://schemas.microsoft.com/office/powerpoint/2012/main" userId="S::TARAN_PN@d0.vsw.ru::2ab024d6-1bd0-4a0b-b7f1-036eb22979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910"/>
    <a:srgbClr val="FFFFFF"/>
    <a:srgbClr val="D1D5DA"/>
    <a:srgbClr val="676767"/>
    <a:srgbClr val="7F8183"/>
    <a:srgbClr val="19212C"/>
    <a:srgbClr val="007CFF"/>
    <a:srgbClr val="7A2F95"/>
    <a:srgbClr val="F08000"/>
    <a:srgbClr val="C87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1" autoAdjust="0"/>
    <p:restoredTop sz="90669" autoAdjust="0"/>
  </p:normalViewPr>
  <p:slideViewPr>
    <p:cSldViewPr snapToGrid="0" snapToObjects="1">
      <p:cViewPr varScale="1">
        <p:scale>
          <a:sx n="66" d="100"/>
          <a:sy n="66" d="100"/>
        </p:scale>
        <p:origin x="820" y="40"/>
      </p:cViewPr>
      <p:guideLst>
        <p:guide orient="horz" pos="703"/>
        <p:guide orient="horz" pos="3787"/>
        <p:guide pos="3673"/>
      </p:guideLst>
    </p:cSldViewPr>
  </p:slideViewPr>
  <p:outlineViewPr>
    <p:cViewPr>
      <p:scale>
        <a:sx n="33" d="100"/>
        <a:sy n="33" d="100"/>
      </p:scale>
      <p:origin x="0" y="-18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203" d="100"/>
          <a:sy n="203" d="100"/>
        </p:scale>
        <p:origin x="21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1453291364624"/>
          <c:y val="0.11657709038503641"/>
          <c:w val="0.54983128969151696"/>
          <c:h val="0.824746880845089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CD-104C-81A6-3E37E8E156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CD-104C-81A6-3E37E8E156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CD-104C-81A6-3E37E8E156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CD-104C-81A6-3E37E8E15690}"/>
              </c:ext>
            </c:extLst>
          </c:dPt>
          <c:cat>
            <c:strRef>
              <c:f>Лист1!$A$2:$A$5</c:f>
              <c:strCache>
                <c:ptCount val="4"/>
                <c:pt idx="0">
                  <c:v>Установочная конференция</c:v>
                </c:pt>
                <c:pt idx="1">
                  <c:v>Образовательный блок</c:v>
                </c:pt>
                <c:pt idx="2">
                  <c:v>Грантовый конкурс</c:v>
                </c:pt>
                <c:pt idx="3">
                  <c:v>Сопровождение проектов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4-45ED-AAB6-338A3745C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B82D54-7165-0847-B903-9C732783C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5079D-F61C-7444-86D6-365AEC91AC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9C9F-65B4-AD41-A0A1-F76684FAA666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E2DE0-B7AB-3C4F-94E3-C098E62C4B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0F4F3-EFBB-2D41-8422-CDD0168E9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A512A-18D0-BE4B-8675-83CEDE7B5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7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EC30-7318-4140-AB7E-7A453A13E346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DBB27-19F2-BA47-9626-C091B64D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9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2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1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7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9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6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7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0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344" y="97206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499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9343" y="5356497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226" y="3284412"/>
            <a:ext cx="6156948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193" y="2327053"/>
            <a:ext cx="792054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372" y="5445861"/>
            <a:ext cx="837578" cy="7207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5" y="1345664"/>
            <a:ext cx="532850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4" y="2339978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15" y="4879310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189" y="3337307"/>
            <a:ext cx="4421641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871837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5" y="1345664"/>
            <a:ext cx="532850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4" y="2339978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15" y="4879310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8147" y="1345666"/>
            <a:ext cx="2582115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2E12031-D7D1-794A-833C-26A9FD1628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81894" y="3325720"/>
            <a:ext cx="2582115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5831673" y="1324719"/>
            <a:ext cx="2592032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5831673" y="3318523"/>
            <a:ext cx="2592032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189" y="3337307"/>
            <a:ext cx="4421641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0039B9F-5F53-FF4C-9114-19380D3890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31673" y="3380479"/>
            <a:ext cx="2582115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A5F49EE-51DA-0C4C-A134-62189EEFE5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1673" y="1436065"/>
            <a:ext cx="2582115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23979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3" y="839301"/>
            <a:ext cx="8963377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D7DF27-6D51-9D4F-9F01-33F0547C41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3" y="1847817"/>
            <a:ext cx="8963377" cy="86360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A27D90F7-6011-4FBB-9C5A-F557D8FD49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22" y="3538768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15E4BE78-F597-4E08-9F13-BB0FB2DCAF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23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96F1F595-411A-412F-8605-C74A1802DC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111" y="3538768"/>
            <a:ext cx="1190941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5C7E448B-4E71-4918-920D-374782D994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493" y="3528124"/>
            <a:ext cx="1190943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34612AB9-1E04-457B-B3D9-BF2066CD92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7873" y="3538768"/>
            <a:ext cx="1190943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17408026-A5EE-4365-B0A9-DF8249759B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7804" y="3499271"/>
            <a:ext cx="1190943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7486D679-96BA-453C-9C73-A6BFB3C37E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6404" y="3499271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FBA7652-9771-4827-B42C-F95C9C2309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39" y="4219609"/>
            <a:ext cx="1201463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DECFC00-C48F-4BA2-BEA2-D54B3E8524E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59997" y="4238854"/>
            <a:ext cx="1196190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C899C49-CBDD-474E-B60C-BA2D80436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279" y="4219607"/>
            <a:ext cx="1196192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A3A8D-49A5-4A51-801F-D1862042EA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4498" y="4219606"/>
            <a:ext cx="1196192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3F47635-DC51-46F8-BC66-D5C9F1097B6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5972" y="4198645"/>
            <a:ext cx="1196242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1BD3ADE-A97B-42A1-8A38-E71EDA38AA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3190" y="4162347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1E968CBC-3027-4CA2-8971-D3AEF6C027E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403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60D1A7C6-D3DA-4E92-8BCD-9EF0C94FE55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678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44DE8807-C10B-4914-B154-E3E72107247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787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38378E2E-BBAB-4F82-905B-51B53ABEFF4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7806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8909B2F9-1F4A-4886-8229-5B7E8DB4774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769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E254216F-F683-4342-85E8-E66DD76A3B5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5764" y="3507982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CF88780A-CFF9-4A6B-B3D1-6A44BFE829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2550" y="4171056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7998635E-797D-4FF2-84FE-E4782004598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7057" y="2539558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cxnSp>
        <p:nvCxnSpPr>
          <p:cNvPr id="71" name="Straight Connector 20">
            <a:extLst>
              <a:ext uri="{FF2B5EF4-FFF2-40B4-BE49-F238E27FC236}">
                <a16:creationId xmlns:a16="http://schemas.microsoft.com/office/drawing/2014/main" id="{DD427169-2C27-4384-A0BA-097948195E4F}"/>
              </a:ext>
            </a:extLst>
          </p:cNvPr>
          <p:cNvCxnSpPr>
            <a:cxnSpLocks/>
          </p:cNvCxnSpPr>
          <p:nvPr userDrawn="1"/>
        </p:nvCxnSpPr>
        <p:spPr>
          <a:xfrm flipV="1">
            <a:off x="360311" y="252131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20">
            <a:extLst>
              <a:ext uri="{FF2B5EF4-FFF2-40B4-BE49-F238E27FC236}">
                <a16:creationId xmlns:a16="http://schemas.microsoft.com/office/drawing/2014/main" id="{8D0A5914-7EE7-440D-A0B7-23CE4515C4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1288" y="253955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0">
            <a:extLst>
              <a:ext uri="{FF2B5EF4-FFF2-40B4-BE49-F238E27FC236}">
                <a16:creationId xmlns:a16="http://schemas.microsoft.com/office/drawing/2014/main" id="{7DC88224-93B0-4A83-BF0C-945E86D734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6784" y="253084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20">
            <a:extLst>
              <a:ext uri="{FF2B5EF4-FFF2-40B4-BE49-F238E27FC236}">
                <a16:creationId xmlns:a16="http://schemas.microsoft.com/office/drawing/2014/main" id="{67278230-4981-4A48-A51E-DAA60CD8D690}"/>
              </a:ext>
            </a:extLst>
          </p:cNvPr>
          <p:cNvCxnSpPr>
            <a:cxnSpLocks/>
          </p:cNvCxnSpPr>
          <p:nvPr userDrawn="1"/>
        </p:nvCxnSpPr>
        <p:spPr>
          <a:xfrm flipV="1">
            <a:off x="4496831" y="252131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20">
            <a:extLst>
              <a:ext uri="{FF2B5EF4-FFF2-40B4-BE49-F238E27FC236}">
                <a16:creationId xmlns:a16="http://schemas.microsoft.com/office/drawing/2014/main" id="{9C45805F-67A1-4758-BC49-B3DDFA421C89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7262" y="252131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0">
            <a:extLst>
              <a:ext uri="{FF2B5EF4-FFF2-40B4-BE49-F238E27FC236}">
                <a16:creationId xmlns:a16="http://schemas.microsoft.com/office/drawing/2014/main" id="{2CCD62A1-0FA7-4A3C-BD6F-AD90379DCEEB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7693" y="253955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20">
            <a:extLst>
              <a:ext uri="{FF2B5EF4-FFF2-40B4-BE49-F238E27FC236}">
                <a16:creationId xmlns:a16="http://schemas.microsoft.com/office/drawing/2014/main" id="{B0933858-8B7B-487F-AA55-DBB50D2FC220}"/>
              </a:ext>
            </a:extLst>
          </p:cNvPr>
          <p:cNvCxnSpPr>
            <a:cxnSpLocks/>
          </p:cNvCxnSpPr>
          <p:nvPr userDrawn="1"/>
        </p:nvCxnSpPr>
        <p:spPr>
          <a:xfrm flipV="1">
            <a:off x="8647053" y="253955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3D9B0A4E-D3F2-42F6-9445-3912B87E223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7710" y="3507982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356D6197-1CA4-4DCF-A48B-C4F26A74C19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4496" y="4171056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80" name="Picture Placeholder 5">
            <a:extLst>
              <a:ext uri="{FF2B5EF4-FFF2-40B4-BE49-F238E27FC236}">
                <a16:creationId xmlns:a16="http://schemas.microsoft.com/office/drawing/2014/main" id="{04314E69-99BB-45B9-8DCE-3851A922CE58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29003" y="2539558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cxnSp>
        <p:nvCxnSpPr>
          <p:cNvPr id="81" name="Straight Connector 20">
            <a:extLst>
              <a:ext uri="{FF2B5EF4-FFF2-40B4-BE49-F238E27FC236}">
                <a16:creationId xmlns:a16="http://schemas.microsoft.com/office/drawing/2014/main" id="{D6F9FDC2-AF65-4F14-9FF2-6105375D73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28999" y="2539558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787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176" y="4284667"/>
            <a:ext cx="8956504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96799" y="1361793"/>
            <a:ext cx="2734886" cy="2769420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4129" y="1880434"/>
            <a:ext cx="2293824" cy="2263667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02345" y="922888"/>
            <a:ext cx="1799977" cy="1836736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176" y="5299602"/>
            <a:ext cx="8956504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42B9BD-BE4F-43A2-9945-6B7761B2A397}"/>
              </a:ext>
            </a:extLst>
          </p:cNvPr>
          <p:cNvSpPr/>
          <p:nvPr userDrawn="1"/>
        </p:nvSpPr>
        <p:spPr>
          <a:xfrm>
            <a:off x="5424963" y="3125994"/>
            <a:ext cx="670564" cy="670656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9A1DD85-5BCE-4D82-862E-CD30EEA5F355}"/>
              </a:ext>
            </a:extLst>
          </p:cNvPr>
          <p:cNvSpPr/>
          <p:nvPr userDrawn="1"/>
        </p:nvSpPr>
        <p:spPr>
          <a:xfrm>
            <a:off x="774110" y="2714791"/>
            <a:ext cx="954673" cy="954805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FCD6036-84A7-42AF-8A5C-1C885F6BC103}"/>
              </a:ext>
            </a:extLst>
          </p:cNvPr>
          <p:cNvSpPr/>
          <p:nvPr userDrawn="1"/>
        </p:nvSpPr>
        <p:spPr>
          <a:xfrm>
            <a:off x="7488134" y="3066525"/>
            <a:ext cx="264395" cy="25994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A76846A-40D2-44AC-8023-9A1DF6A559B7}"/>
              </a:ext>
            </a:extLst>
          </p:cNvPr>
          <p:cNvSpPr/>
          <p:nvPr userDrawn="1"/>
        </p:nvSpPr>
        <p:spPr>
          <a:xfrm>
            <a:off x="8369975" y="888802"/>
            <a:ext cx="738542" cy="72610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1C4F46B-C9F5-4F0F-8AB0-8D46BEB2B5F7}"/>
              </a:ext>
            </a:extLst>
          </p:cNvPr>
          <p:cNvSpPr/>
          <p:nvPr userDrawn="1"/>
        </p:nvSpPr>
        <p:spPr>
          <a:xfrm>
            <a:off x="1957130" y="1151103"/>
            <a:ext cx="353072" cy="347124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452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176" y="4284667"/>
            <a:ext cx="8956504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302" y="1331916"/>
            <a:ext cx="1692042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1684" y="1331916"/>
            <a:ext cx="1692042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68146" y="1331914"/>
            <a:ext cx="1655535" cy="183673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176" y="5299602"/>
            <a:ext cx="8956504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F34A134-E168-3044-B266-C1E2C2DF74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302" y="3319989"/>
            <a:ext cx="1685693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8D764E1-EF70-994A-8142-1BC652FC99A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8416" y="3319989"/>
            <a:ext cx="1685693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AED89D5-623F-8E49-93E5-90483C000C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4493" y="3319989"/>
            <a:ext cx="168569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501278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6776" y="1342991"/>
            <a:ext cx="7156526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0313" y="4284664"/>
            <a:ext cx="349202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6775" y="2346851"/>
            <a:ext cx="3526939" cy="1455128"/>
          </a:xfrm>
          <a:prstGeom prst="rect">
            <a:avLst/>
          </a:prstGeom>
        </p:spPr>
        <p:txBody>
          <a:bodyPr/>
          <a:lstStyle>
            <a:lvl1pPr marL="171429" indent="-171429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96776" y="4284666"/>
            <a:ext cx="7163399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188" y="1346500"/>
            <a:ext cx="3485143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amet,tetur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8157" y="2346851"/>
            <a:ext cx="3485144" cy="1455128"/>
          </a:xfrm>
          <a:prstGeom prst="rect">
            <a:avLst/>
          </a:prstGeom>
        </p:spPr>
        <p:txBody>
          <a:bodyPr/>
          <a:lstStyle>
            <a:lvl1pPr marL="171429" indent="-171429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BDDF29E-E4FE-C644-B488-CEA8AFD487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14" y="3801979"/>
            <a:ext cx="1685693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487C625-E1EA-3948-B7FC-65AAE1826A9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394" y="3801979"/>
            <a:ext cx="1685693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02146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89" y="1187451"/>
            <a:ext cx="348644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96774" y="1187453"/>
            <a:ext cx="3526941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57" y="1187451"/>
            <a:ext cx="349202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5032" y="2346850"/>
            <a:ext cx="349202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048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3"/>
            <a:ext cx="11520488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614548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14" y="1187450"/>
            <a:ext cx="10799862" cy="46958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D0D5D9"/>
                </a:solidFill>
              </a:defRPr>
            </a:lvl1pPr>
          </a:lstStyle>
          <a:p>
            <a:r>
              <a:rPr lang="en-US" dirty="0"/>
              <a:t>Table</a:t>
            </a:r>
            <a:endParaRPr lang="x-non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281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14" y="1187454"/>
            <a:ext cx="10799862" cy="469582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D0D5D9"/>
                </a:solidFill>
              </a:defRPr>
            </a:lvl1pPr>
          </a:lstStyle>
          <a:p>
            <a:endParaRPr lang="x-non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002898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1520488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344" y="97206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499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9343" y="5356497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226" y="3284412"/>
            <a:ext cx="6156948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2BE71C76-19DE-6B4F-853D-603D51104B32}"/>
              </a:ext>
            </a:extLst>
          </p:cNvPr>
          <p:cNvGrpSpPr/>
          <p:nvPr userDrawn="1"/>
        </p:nvGrpSpPr>
        <p:grpSpPr>
          <a:xfrm>
            <a:off x="1267193" y="2327053"/>
            <a:ext cx="792054" cy="841598"/>
            <a:chOff x="4522787" y="1925637"/>
            <a:chExt cx="2472690" cy="262700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01A7D7-DCBC-2940-BADF-FBB3D22D224E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B59425-93AB-0640-A7AC-2A756BC233EF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8C1968-37E4-8E46-B8C5-87DF78528BFD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412B95B0-998F-1447-B7E1-3018F416B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372" y="5445861"/>
            <a:ext cx="837578" cy="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59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15" y="1194326"/>
            <a:ext cx="7163400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57" y="1208079"/>
            <a:ext cx="349202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5032" y="2341224"/>
            <a:ext cx="349202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52718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03" y="5561211"/>
            <a:ext cx="1994591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686" y="2203621"/>
            <a:ext cx="7637266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199" y="5456642"/>
            <a:ext cx="838035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6434" y="5511641"/>
            <a:ext cx="108962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4395" y="5561214"/>
            <a:ext cx="3756095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029C91DA-F2E1-D141-A2F9-E46D4608A674}"/>
              </a:ext>
            </a:extLst>
          </p:cNvPr>
          <p:cNvGrpSpPr/>
          <p:nvPr userDrawn="1"/>
        </p:nvGrpSpPr>
        <p:grpSpPr>
          <a:xfrm>
            <a:off x="352141" y="2327053"/>
            <a:ext cx="792054" cy="841598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FFF2FCD-2DCE-5449-8809-EF2E0CBFF46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8B88BBA-88B7-4844-82F7-67A51039B78E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63B51DB-409F-E642-9767-6343B169DA67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3C0D4B80-5D56-F741-AB22-59F2C730D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94" y="5445861"/>
            <a:ext cx="837578" cy="720718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681A61F-A20D-D349-95CC-2EA3FFCDEB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0643" y="5456641"/>
            <a:ext cx="1768187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7648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344" y="97206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499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9343" y="5356497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226" y="3284412"/>
            <a:ext cx="6156948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193" y="2327053"/>
            <a:ext cx="792054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GrpSpPr/>
          <p:nvPr/>
        </p:nvGrpSpPr>
        <p:grpSpPr>
          <a:xfrm>
            <a:off x="1237372" y="5445861"/>
            <a:ext cx="837578" cy="720718"/>
            <a:chOff x="1237542" y="5445861"/>
            <a:chExt cx="837693" cy="720718"/>
          </a:xfrm>
        </p:grpSpPr>
        <p:grpSp>
          <p:nvGrpSpPr>
            <p:cNvPr id="3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3FB05AE4-1AC5-E644-BF98-DE6793E4DE68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07C0C97F-A1B1-824D-AD1D-C268F9629792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8E58C74-8DEB-FD44-84E7-3F5CDF70C42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564595-5E22-8641-B588-924F73BADF4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AC51489-6AE5-B24B-AC3B-E1E38FC999B9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F85AE05-D717-1B44-96DC-830799FD25EC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821BAE-ED59-EF49-8475-A4760287AA34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5C37FE3-3612-AF46-B14A-4E9AC2F3058A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041A46-B09F-B442-949D-446DFBE72AC5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ADF56F6-FF94-DB49-A1A5-A74AC9608AC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2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3DBE123-7DDD-B049-91F1-6B23E00BCE77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89E6EF4-F77E-4D4C-9728-8808DAF95249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287936-BCDB-254B-A341-5566F1B56D4D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7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4FC07B3-E533-4C4E-9701-4D5362465C05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C2BC0025-EF4E-604A-B099-C6EF6426E625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01732E20-25F0-BA4F-8423-6E3C4828BFFC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9CE7F9-043F-2849-B383-24D7A7E06010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221F01-9875-A04B-990D-0A20B287AADD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FDCD99-4B6E-A043-BB4E-71B448C58EFF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9F88397-669E-CC40-984A-518579092475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7EE570-C5D2-C241-8EE7-718941478E48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97A2F6-3279-4E42-B281-0DAF218F497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9A9CC34-F2CB-DA43-84FC-102D6C342923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8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E98A8DD-9977-C940-817A-9C02F17BECE4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C6780E2-6CE2-BE48-A223-F1BECDCB9E65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79C8422-73CC-E442-8BFD-28563DA6B8D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A455DA5-2853-E840-8124-C7F1466F2A9B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2ACC8BE-4AB8-E645-9D0F-C4CC3134B68E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A3E67C-098E-0948-A982-BC9E6402B975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235B930-F4AF-9044-9C2F-93969269A01D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B5BD2DA-8C99-714A-8DD4-0648E4667B1A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</p:spTree>
    <p:extLst>
      <p:ext uri="{BB962C8B-B14F-4D97-AF65-F5344CB8AC3E}">
        <p14:creationId xmlns:p14="http://schemas.microsoft.com/office/powerpoint/2010/main" val="14481769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1520488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344" y="97206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499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9343" y="5356497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226" y="3284412"/>
            <a:ext cx="6156948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18" name="Graphic 2">
            <a:extLst>
              <a:ext uri="{FF2B5EF4-FFF2-40B4-BE49-F238E27FC236}">
                <a16:creationId xmlns:a16="http://schemas.microsoft.com/office/drawing/2014/main" id="{392D98F0-3E36-B746-92B3-99D11C67E928}"/>
              </a:ext>
            </a:extLst>
          </p:cNvPr>
          <p:cNvGrpSpPr/>
          <p:nvPr userDrawn="1"/>
        </p:nvGrpSpPr>
        <p:grpSpPr>
          <a:xfrm>
            <a:off x="1267193" y="2327053"/>
            <a:ext cx="792054" cy="841598"/>
            <a:chOff x="4522787" y="1925637"/>
            <a:chExt cx="2472690" cy="2627001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9BCF5C-41AF-264F-8C11-429785FFDF69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0272C9C-4A20-BB4D-B41E-195AC4F13D6D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211A8E0-0D4A-F448-A678-4DE133CCC8D9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F5BEF2D1-743B-3948-B737-F9549BF0243E}"/>
              </a:ext>
            </a:extLst>
          </p:cNvPr>
          <p:cNvGrpSpPr/>
          <p:nvPr userDrawn="1"/>
        </p:nvGrpSpPr>
        <p:grpSpPr>
          <a:xfrm>
            <a:off x="1237372" y="5445861"/>
            <a:ext cx="837578" cy="720718"/>
            <a:chOff x="1237542" y="5445861"/>
            <a:chExt cx="837693" cy="720718"/>
          </a:xfrm>
        </p:grpSpPr>
        <p:grpSp>
          <p:nvGrpSpPr>
            <p:cNvPr id="24" name="Graphic 13">
              <a:extLst>
                <a:ext uri="{FF2B5EF4-FFF2-40B4-BE49-F238E27FC236}">
                  <a16:creationId xmlns:a16="http://schemas.microsoft.com/office/drawing/2014/main" id="{A81CBB0C-3DBD-D24E-8417-883F9DD68891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62DD8C3-35E5-434B-9D71-9C5C4D339945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A904276-BA85-A74D-9691-DD19D10E826E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E1850322-FA09-0C40-B8AF-87FECBC8B39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005A2E5-AE64-F647-9860-4C90ECF12A1E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AE3555D9-27FB-5F49-9761-AE6DED37A7FD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DF8BBB9-43C0-5340-BA63-C4215310B614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B02A76-2CA2-4940-B211-4B76587F730D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615D367-45A5-D741-B403-75824813B36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FE0182-0F7E-E440-9F38-7F6A6D0A5248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C4F3CAD-D4EC-D04A-AB16-B7E0CBFE814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0" name="Graphic 13">
              <a:extLst>
                <a:ext uri="{FF2B5EF4-FFF2-40B4-BE49-F238E27FC236}">
                  <a16:creationId xmlns:a16="http://schemas.microsoft.com/office/drawing/2014/main" id="{9E58D493-46A1-F04D-B91B-2102D960FDFE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E353E8B-52BE-3841-9C75-07A3097861EF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CFB102D-2526-6147-8518-3876737E3B72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9D1E9F0-39F8-9F44-8C13-7278B90A5A55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EB62BF0B-A81A-A44F-AE22-88162C3844CD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2E89EF2-ED59-D544-B823-BC59B0DCABE9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C8E47D0C-8741-8B49-9ED1-24ACD2050C8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369E8573-BBD4-6C45-A542-DD563484DACE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F3BA814-018D-A143-9911-CD40CA9B619D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FD52627-DEB5-9E49-9783-F91E48C0C719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64B53A7-1C62-0741-B3C6-8C727DF601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FE8553B-705A-8946-943B-B4040C6E5182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15C41A6-8644-654E-BFD5-33855C6C37D2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6CEE1F9-E449-3647-A184-C21EA6155EA6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36E6186-0105-E64A-8F4D-E90DC776E3BC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5FBDBB02-33F0-E145-BD7C-F1E09FAEE3A4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0FECE7F-8435-6044-B8FB-533A792EF2A6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A796D1A-66D1-CB48-8C0F-A82179D510D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D918880-8324-C548-8AEE-314114EB481D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5E19C41-400A-C242-8A6E-11EAC64B30A5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37CFA86-F04E-2744-A8C9-FA04A16062EA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C592BFF-770B-F14D-B62F-70E6DC318FA9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C14E56D-D5A9-8B4C-89D7-0E81073AB74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1C3A2D8-A269-6A47-A139-5A656E0B37D0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</p:spTree>
    <p:extLst>
      <p:ext uri="{BB962C8B-B14F-4D97-AF65-F5344CB8AC3E}">
        <p14:creationId xmlns:p14="http://schemas.microsoft.com/office/powerpoint/2010/main" val="23186700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343" y="4289612"/>
            <a:ext cx="7307843" cy="516147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5769" y="5349622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344" y="98581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15" y="1351556"/>
            <a:ext cx="1694667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GrpSpPr/>
          <p:nvPr/>
        </p:nvGrpSpPr>
        <p:grpSpPr>
          <a:xfrm>
            <a:off x="306510" y="4687749"/>
            <a:ext cx="1799323" cy="1548280"/>
            <a:chOff x="306551" y="4687749"/>
            <a:chExt cx="1799571" cy="1548280"/>
          </a:xfrm>
        </p:grpSpPr>
        <p:grpSp>
          <p:nvGrpSpPr>
            <p:cNvPr id="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3507" y="5419387"/>
              <a:ext cx="704074" cy="228902"/>
              <a:chOff x="363507" y="5419387"/>
              <a:chExt cx="704074" cy="228902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A10631D4-F199-2743-A560-F09432C5EC06}"/>
                  </a:ext>
                </a:extLst>
              </p:cNvPr>
              <p:cNvSpPr/>
              <p:nvPr/>
            </p:nvSpPr>
            <p:spPr>
              <a:xfrm>
                <a:off x="363507" y="5419387"/>
                <a:ext cx="155114" cy="180936"/>
              </a:xfrm>
              <a:custGeom>
                <a:avLst/>
                <a:gdLst>
                  <a:gd name="connsiteX0" fmla="*/ 81799 w 155114"/>
                  <a:gd name="connsiteY0" fmla="*/ 160900 h 180936"/>
                  <a:gd name="connsiteX1" fmla="*/ 118154 w 155114"/>
                  <a:gd name="connsiteY1" fmla="*/ 149971 h 180936"/>
                  <a:gd name="connsiteX2" fmla="*/ 134513 w 155114"/>
                  <a:gd name="connsiteY2" fmla="*/ 120219 h 180936"/>
                  <a:gd name="connsiteX3" fmla="*/ 155115 w 155114"/>
                  <a:gd name="connsiteY3" fmla="*/ 123862 h 180936"/>
                  <a:gd name="connsiteX4" fmla="*/ 130878 w 155114"/>
                  <a:gd name="connsiteY4" fmla="*/ 166364 h 180936"/>
                  <a:gd name="connsiteX5" fmla="*/ 81193 w 155114"/>
                  <a:gd name="connsiteY5" fmla="*/ 180936 h 180936"/>
                  <a:gd name="connsiteX6" fmla="*/ 21813 w 155114"/>
                  <a:gd name="connsiteY6" fmla="*/ 156650 h 180936"/>
                  <a:gd name="connsiteX7" fmla="*/ 0 w 155114"/>
                  <a:gd name="connsiteY7" fmla="*/ 90468 h 180936"/>
                  <a:gd name="connsiteX8" fmla="*/ 6059 w 155114"/>
                  <a:gd name="connsiteY8" fmla="*/ 52217 h 180936"/>
                  <a:gd name="connsiteX9" fmla="*/ 22419 w 155114"/>
                  <a:gd name="connsiteY9" fmla="*/ 23680 h 180936"/>
                  <a:gd name="connsiteX10" fmla="*/ 47867 w 155114"/>
                  <a:gd name="connsiteY10" fmla="*/ 6072 h 180936"/>
                  <a:gd name="connsiteX11" fmla="*/ 81193 w 155114"/>
                  <a:gd name="connsiteY11" fmla="*/ 0 h 180936"/>
                  <a:gd name="connsiteX12" fmla="*/ 130878 w 155114"/>
                  <a:gd name="connsiteY12" fmla="*/ 14572 h 180936"/>
                  <a:gd name="connsiteX13" fmla="*/ 154509 w 155114"/>
                  <a:gd name="connsiteY13" fmla="*/ 57074 h 180936"/>
                  <a:gd name="connsiteX14" fmla="*/ 133907 w 155114"/>
                  <a:gd name="connsiteY14" fmla="*/ 60717 h 180936"/>
                  <a:gd name="connsiteX15" fmla="*/ 117548 w 155114"/>
                  <a:gd name="connsiteY15" fmla="*/ 31573 h 180936"/>
                  <a:gd name="connsiteX16" fmla="*/ 81193 w 155114"/>
                  <a:gd name="connsiteY16" fmla="*/ 20037 h 180936"/>
                  <a:gd name="connsiteX17" fmla="*/ 55138 w 155114"/>
                  <a:gd name="connsiteY17" fmla="*/ 25501 h 180936"/>
                  <a:gd name="connsiteX18" fmla="*/ 36355 w 155114"/>
                  <a:gd name="connsiteY18" fmla="*/ 40073 h 180936"/>
                  <a:gd name="connsiteX19" fmla="*/ 24843 w 155114"/>
                  <a:gd name="connsiteY19" fmla="*/ 62538 h 180936"/>
                  <a:gd name="connsiteX20" fmla="*/ 21207 w 155114"/>
                  <a:gd name="connsiteY20" fmla="*/ 91683 h 180936"/>
                  <a:gd name="connsiteX21" fmla="*/ 36961 w 155114"/>
                  <a:gd name="connsiteY21" fmla="*/ 142685 h 180936"/>
                  <a:gd name="connsiteX22" fmla="*/ 81799 w 155114"/>
                  <a:gd name="connsiteY22" fmla="*/ 160900 h 18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114" h="180936">
                    <a:moveTo>
                      <a:pt x="81799" y="160900"/>
                    </a:moveTo>
                    <a:cubicBezTo>
                      <a:pt x="97553" y="160900"/>
                      <a:pt x="109671" y="157257"/>
                      <a:pt x="118154" y="149971"/>
                    </a:cubicBezTo>
                    <a:cubicBezTo>
                      <a:pt x="126636" y="142685"/>
                      <a:pt x="132090" y="132970"/>
                      <a:pt x="134513" y="120219"/>
                    </a:cubicBezTo>
                    <a:lnTo>
                      <a:pt x="155115" y="123862"/>
                    </a:lnTo>
                    <a:cubicBezTo>
                      <a:pt x="152085" y="142077"/>
                      <a:pt x="143602" y="156650"/>
                      <a:pt x="130878" y="166364"/>
                    </a:cubicBezTo>
                    <a:cubicBezTo>
                      <a:pt x="118154" y="176079"/>
                      <a:pt x="101794" y="180936"/>
                      <a:pt x="81193" y="180936"/>
                    </a:cubicBezTo>
                    <a:cubicBezTo>
                      <a:pt x="56350" y="180936"/>
                      <a:pt x="36355" y="173043"/>
                      <a:pt x="21813" y="156650"/>
                    </a:cubicBezTo>
                    <a:cubicBezTo>
                      <a:pt x="7271" y="140256"/>
                      <a:pt x="0" y="118398"/>
                      <a:pt x="0" y="90468"/>
                    </a:cubicBezTo>
                    <a:cubicBezTo>
                      <a:pt x="0" y="75896"/>
                      <a:pt x="1818" y="63146"/>
                      <a:pt x="6059" y="52217"/>
                    </a:cubicBezTo>
                    <a:cubicBezTo>
                      <a:pt x="9695" y="40680"/>
                      <a:pt x="15754" y="31573"/>
                      <a:pt x="22419" y="23680"/>
                    </a:cubicBezTo>
                    <a:cubicBezTo>
                      <a:pt x="29690" y="15786"/>
                      <a:pt x="38173" y="9715"/>
                      <a:pt x="47867" y="6072"/>
                    </a:cubicBezTo>
                    <a:cubicBezTo>
                      <a:pt x="58168" y="1822"/>
                      <a:pt x="69074" y="0"/>
                      <a:pt x="81193" y="0"/>
                    </a:cubicBezTo>
                    <a:cubicBezTo>
                      <a:pt x="101794" y="0"/>
                      <a:pt x="118154" y="4857"/>
                      <a:pt x="130878" y="14572"/>
                    </a:cubicBezTo>
                    <a:cubicBezTo>
                      <a:pt x="143602" y="24287"/>
                      <a:pt x="151479" y="38859"/>
                      <a:pt x="154509" y="57074"/>
                    </a:cubicBezTo>
                    <a:lnTo>
                      <a:pt x="133907" y="60717"/>
                    </a:lnTo>
                    <a:cubicBezTo>
                      <a:pt x="131484" y="49181"/>
                      <a:pt x="126031" y="39466"/>
                      <a:pt x="117548" y="31573"/>
                    </a:cubicBezTo>
                    <a:cubicBezTo>
                      <a:pt x="109065" y="23680"/>
                      <a:pt x="96947" y="20037"/>
                      <a:pt x="81193" y="20037"/>
                    </a:cubicBezTo>
                    <a:cubicBezTo>
                      <a:pt x="71498" y="20037"/>
                      <a:pt x="63015" y="21858"/>
                      <a:pt x="55138" y="25501"/>
                    </a:cubicBezTo>
                    <a:cubicBezTo>
                      <a:pt x="47867" y="29144"/>
                      <a:pt x="41202" y="34001"/>
                      <a:pt x="36355" y="40073"/>
                    </a:cubicBezTo>
                    <a:cubicBezTo>
                      <a:pt x="31508" y="46145"/>
                      <a:pt x="27872" y="53431"/>
                      <a:pt x="24843" y="62538"/>
                    </a:cubicBezTo>
                    <a:cubicBezTo>
                      <a:pt x="22419" y="71039"/>
                      <a:pt x="21207" y="80753"/>
                      <a:pt x="21207" y="91683"/>
                    </a:cubicBezTo>
                    <a:cubicBezTo>
                      <a:pt x="21207" y="112933"/>
                      <a:pt x="26660" y="129934"/>
                      <a:pt x="36961" y="142685"/>
                    </a:cubicBezTo>
                    <a:cubicBezTo>
                      <a:pt x="47867" y="154828"/>
                      <a:pt x="62409" y="160900"/>
                      <a:pt x="81799" y="16090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95F7A21D-6CE6-3D40-87B8-A27DCD746457}"/>
                  </a:ext>
                </a:extLst>
              </p:cNvPr>
              <p:cNvSpPr/>
              <p:nvPr/>
            </p:nvSpPr>
            <p:spPr>
              <a:xfrm>
                <a:off x="542858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8173" y="106255"/>
                      <a:pt x="47261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6345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6B82B9C-C334-8B4F-8B44-53E8A3865E31}"/>
                  </a:ext>
                </a:extLst>
              </p:cNvPr>
              <p:cNvSpPr/>
              <p:nvPr/>
            </p:nvSpPr>
            <p:spPr>
              <a:xfrm>
                <a:off x="690095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2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7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3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2" y="52216"/>
                    </a:lnTo>
                    <a:cubicBezTo>
                      <a:pt x="61198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8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7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7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3" y="81361"/>
                      <a:pt x="97553" y="88647"/>
                    </a:cubicBezTo>
                    <a:cubicBezTo>
                      <a:pt x="97553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4343383-0ABD-2B40-A082-B3607EEAF702}"/>
                  </a:ext>
                </a:extLst>
              </p:cNvPr>
              <p:cNvSpPr/>
              <p:nvPr/>
            </p:nvSpPr>
            <p:spPr>
              <a:xfrm>
                <a:off x="810673" y="5472818"/>
                <a:ext cx="110276" cy="128112"/>
              </a:xfrm>
              <a:custGeom>
                <a:avLst/>
                <a:gdLst>
                  <a:gd name="connsiteX0" fmla="*/ 57562 w 110276"/>
                  <a:gd name="connsiteY0" fmla="*/ 17001 h 128112"/>
                  <a:gd name="connsiteX1" fmla="*/ 33931 w 110276"/>
                  <a:gd name="connsiteY1" fmla="*/ 26108 h 128112"/>
                  <a:gd name="connsiteX2" fmla="*/ 21813 w 110276"/>
                  <a:gd name="connsiteY2" fmla="*/ 49788 h 128112"/>
                  <a:gd name="connsiteX3" fmla="*/ 90887 w 110276"/>
                  <a:gd name="connsiteY3" fmla="*/ 49788 h 128112"/>
                  <a:gd name="connsiteX4" fmla="*/ 82405 w 110276"/>
                  <a:gd name="connsiteY4" fmla="*/ 26108 h 128112"/>
                  <a:gd name="connsiteX5" fmla="*/ 57562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7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7562" y="17001"/>
                    </a:moveTo>
                    <a:cubicBezTo>
                      <a:pt x="47867" y="17001"/>
                      <a:pt x="39991" y="20037"/>
                      <a:pt x="33931" y="26108"/>
                    </a:cubicBezTo>
                    <a:cubicBezTo>
                      <a:pt x="27266" y="32180"/>
                      <a:pt x="23631" y="40073"/>
                      <a:pt x="21813" y="49788"/>
                    </a:cubicBezTo>
                    <a:lnTo>
                      <a:pt x="90887" y="49788"/>
                    </a:lnTo>
                    <a:cubicBezTo>
                      <a:pt x="90282" y="40073"/>
                      <a:pt x="87252" y="32180"/>
                      <a:pt x="82405" y="26108"/>
                    </a:cubicBezTo>
                    <a:cubicBezTo>
                      <a:pt x="75740" y="20037"/>
                      <a:pt x="67863" y="17001"/>
                      <a:pt x="57562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2"/>
                      <a:pt x="32114" y="98969"/>
                    </a:cubicBezTo>
                    <a:cubicBezTo>
                      <a:pt x="38779" y="106255"/>
                      <a:pt x="47867" y="109897"/>
                      <a:pt x="58168" y="109897"/>
                    </a:cubicBezTo>
                    <a:cubicBezTo>
                      <a:pt x="67863" y="109897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1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B15B812-661C-8541-A3A5-7627839E7AD2}"/>
                  </a:ext>
                </a:extLst>
              </p:cNvPr>
              <p:cNvSpPr/>
              <p:nvPr/>
            </p:nvSpPr>
            <p:spPr>
              <a:xfrm>
                <a:off x="951245" y="5471603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6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3358"/>
                      <a:pt x="30902" y="8500"/>
                      <a:pt x="38779" y="4857"/>
                    </a:cubicBezTo>
                    <a:cubicBezTo>
                      <a:pt x="46050" y="1821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8E3F17D-9289-8743-B858-55A7CC94942D}"/>
                </a:ext>
              </a:extLst>
            </p:cNvPr>
            <p:cNvSpPr/>
            <p:nvPr/>
          </p:nvSpPr>
          <p:spPr>
            <a:xfrm>
              <a:off x="1098483" y="5474639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20601 w 161779"/>
                <a:gd name="connsiteY4" fmla="*/ 0 h 123255"/>
                <a:gd name="connsiteX5" fmla="*/ 20601 w 161779"/>
                <a:gd name="connsiteY5" fmla="*/ 104433 h 123255"/>
                <a:gd name="connsiteX6" fmla="*/ 70892 w 161779"/>
                <a:gd name="connsiteY6" fmla="*/ 104433 h 123255"/>
                <a:gd name="connsiteX7" fmla="*/ 70892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20601" y="0"/>
                  </a:lnTo>
                  <a:lnTo>
                    <a:pt x="20601" y="104433"/>
                  </a:lnTo>
                  <a:lnTo>
                    <a:pt x="70892" y="104433"/>
                  </a:lnTo>
                  <a:lnTo>
                    <a:pt x="70892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54E1483-9F2B-AC4E-93A0-547C66756421}"/>
                </a:ext>
              </a:extLst>
            </p:cNvPr>
            <p:cNvSpPr/>
            <p:nvPr/>
          </p:nvSpPr>
          <p:spPr>
            <a:xfrm>
              <a:off x="1290558" y="5472818"/>
              <a:ext cx="110882" cy="128112"/>
            </a:xfrm>
            <a:custGeom>
              <a:avLst/>
              <a:gdLst>
                <a:gd name="connsiteX0" fmla="*/ 57562 w 110882"/>
                <a:gd name="connsiteY0" fmla="*/ 17001 h 128112"/>
                <a:gd name="connsiteX1" fmla="*/ 33931 w 110882"/>
                <a:gd name="connsiteY1" fmla="*/ 26108 h 128112"/>
                <a:gd name="connsiteX2" fmla="*/ 21813 w 110882"/>
                <a:gd name="connsiteY2" fmla="*/ 49788 h 128112"/>
                <a:gd name="connsiteX3" fmla="*/ 90887 w 110882"/>
                <a:gd name="connsiteY3" fmla="*/ 49788 h 128112"/>
                <a:gd name="connsiteX4" fmla="*/ 82405 w 110882"/>
                <a:gd name="connsiteY4" fmla="*/ 26108 h 128112"/>
                <a:gd name="connsiteX5" fmla="*/ 57562 w 110882"/>
                <a:gd name="connsiteY5" fmla="*/ 17001 h 128112"/>
                <a:gd name="connsiteX6" fmla="*/ 110883 w 110882"/>
                <a:gd name="connsiteY6" fmla="*/ 67396 h 128112"/>
                <a:gd name="connsiteX7" fmla="*/ 20601 w 110882"/>
                <a:gd name="connsiteY7" fmla="*/ 67396 h 128112"/>
                <a:gd name="connsiteX8" fmla="*/ 32114 w 110882"/>
                <a:gd name="connsiteY8" fmla="*/ 98969 h 128112"/>
                <a:gd name="connsiteX9" fmla="*/ 58168 w 110882"/>
                <a:gd name="connsiteY9" fmla="*/ 109897 h 128112"/>
                <a:gd name="connsiteX10" fmla="*/ 80587 w 110882"/>
                <a:gd name="connsiteY10" fmla="*/ 103219 h 128112"/>
                <a:gd name="connsiteX11" fmla="*/ 90887 w 110882"/>
                <a:gd name="connsiteY11" fmla="*/ 87432 h 128112"/>
                <a:gd name="connsiteX12" fmla="*/ 110277 w 110882"/>
                <a:gd name="connsiteY12" fmla="*/ 91075 h 128112"/>
                <a:gd name="connsiteX13" fmla="*/ 92099 w 110882"/>
                <a:gd name="connsiteY13" fmla="*/ 118398 h 128112"/>
                <a:gd name="connsiteX14" fmla="*/ 57562 w 110882"/>
                <a:gd name="connsiteY14" fmla="*/ 128113 h 128112"/>
                <a:gd name="connsiteX15" fmla="*/ 15754 w 110882"/>
                <a:gd name="connsiteY15" fmla="*/ 111112 h 128112"/>
                <a:gd name="connsiteX16" fmla="*/ 0 w 110882"/>
                <a:gd name="connsiteY16" fmla="*/ 63753 h 128112"/>
                <a:gd name="connsiteX17" fmla="*/ 4241 w 110882"/>
                <a:gd name="connsiteY17" fmla="*/ 36430 h 128112"/>
                <a:gd name="connsiteX18" fmla="*/ 16360 w 110882"/>
                <a:gd name="connsiteY18" fmla="*/ 16394 h 128112"/>
                <a:gd name="connsiteX19" fmla="*/ 34537 w 110882"/>
                <a:gd name="connsiteY19" fmla="*/ 4250 h 128112"/>
                <a:gd name="connsiteX20" fmla="*/ 56956 w 110882"/>
                <a:gd name="connsiteY20" fmla="*/ 0 h 128112"/>
                <a:gd name="connsiteX21" fmla="*/ 95735 w 110882"/>
                <a:gd name="connsiteY21" fmla="*/ 15786 h 128112"/>
                <a:gd name="connsiteX22" fmla="*/ 110277 w 110882"/>
                <a:gd name="connsiteY22" fmla="*/ 59503 h 128112"/>
                <a:gd name="connsiteX23" fmla="*/ 110277 w 110882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882" h="128112">
                  <a:moveTo>
                    <a:pt x="57562" y="17001"/>
                  </a:moveTo>
                  <a:cubicBezTo>
                    <a:pt x="47867" y="17001"/>
                    <a:pt x="39991" y="20037"/>
                    <a:pt x="33931" y="26108"/>
                  </a:cubicBezTo>
                  <a:cubicBezTo>
                    <a:pt x="27266" y="32180"/>
                    <a:pt x="23631" y="40073"/>
                    <a:pt x="21813" y="49788"/>
                  </a:cubicBezTo>
                  <a:lnTo>
                    <a:pt x="90887" y="49788"/>
                  </a:lnTo>
                  <a:cubicBezTo>
                    <a:pt x="90282" y="40073"/>
                    <a:pt x="87252" y="32180"/>
                    <a:pt x="82405" y="26108"/>
                  </a:cubicBezTo>
                  <a:cubicBezTo>
                    <a:pt x="76345" y="20037"/>
                    <a:pt x="67863" y="17001"/>
                    <a:pt x="57562" y="17001"/>
                  </a:cubicBezTo>
                  <a:moveTo>
                    <a:pt x="110883" y="67396"/>
                  </a:moveTo>
                  <a:lnTo>
                    <a:pt x="20601" y="67396"/>
                  </a:lnTo>
                  <a:cubicBezTo>
                    <a:pt x="21207" y="81361"/>
                    <a:pt x="24843" y="91682"/>
                    <a:pt x="32114" y="98969"/>
                  </a:cubicBezTo>
                  <a:cubicBezTo>
                    <a:pt x="38779" y="106255"/>
                    <a:pt x="47867" y="109897"/>
                    <a:pt x="58168" y="109897"/>
                  </a:cubicBezTo>
                  <a:cubicBezTo>
                    <a:pt x="67863" y="109897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51C6711-C525-4548-BB5B-1E5B822DDE63}"/>
                </a:ext>
              </a:extLst>
            </p:cNvPr>
            <p:cNvSpPr/>
            <p:nvPr/>
          </p:nvSpPr>
          <p:spPr>
            <a:xfrm>
              <a:off x="1431131" y="5474639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508021A-96C6-BE48-A295-51199599BC66}"/>
                </a:ext>
              </a:extLst>
            </p:cNvPr>
            <p:cNvSpPr/>
            <p:nvPr/>
          </p:nvSpPr>
          <p:spPr>
            <a:xfrm>
              <a:off x="1568674" y="5471603"/>
              <a:ext cx="109064" cy="128719"/>
            </a:xfrm>
            <a:custGeom>
              <a:avLst/>
              <a:gdLst>
                <a:gd name="connsiteX0" fmla="*/ 89676 w 109064"/>
                <a:gd name="connsiteY0" fmla="*/ 86218 h 128719"/>
                <a:gd name="connsiteX1" fmla="*/ 109065 w 109064"/>
                <a:gd name="connsiteY1" fmla="*/ 89254 h 128719"/>
                <a:gd name="connsiteX2" fmla="*/ 92705 w 109064"/>
                <a:gd name="connsiteY2" fmla="*/ 117183 h 128719"/>
                <a:gd name="connsiteX3" fmla="*/ 56956 w 109064"/>
                <a:gd name="connsiteY3" fmla="*/ 128720 h 128719"/>
                <a:gd name="connsiteX4" fmla="*/ 15754 w 109064"/>
                <a:gd name="connsiteY4" fmla="*/ 112326 h 128719"/>
                <a:gd name="connsiteX5" fmla="*/ 0 w 109064"/>
                <a:gd name="connsiteY5" fmla="*/ 64360 h 128719"/>
                <a:gd name="connsiteX6" fmla="*/ 4241 w 109064"/>
                <a:gd name="connsiteY6" fmla="*/ 35823 h 128719"/>
                <a:gd name="connsiteX7" fmla="*/ 16360 w 109064"/>
                <a:gd name="connsiteY7" fmla="*/ 15786 h 128719"/>
                <a:gd name="connsiteX8" fmla="*/ 34537 w 109064"/>
                <a:gd name="connsiteY8" fmla="*/ 3643 h 128719"/>
                <a:gd name="connsiteX9" fmla="*/ 56956 w 109064"/>
                <a:gd name="connsiteY9" fmla="*/ 0 h 128719"/>
                <a:gd name="connsiteX10" fmla="*/ 93311 w 109064"/>
                <a:gd name="connsiteY10" fmla="*/ 11536 h 128719"/>
                <a:gd name="connsiteX11" fmla="*/ 109065 w 109064"/>
                <a:gd name="connsiteY11" fmla="*/ 38859 h 128719"/>
                <a:gd name="connsiteX12" fmla="*/ 90281 w 109064"/>
                <a:gd name="connsiteY12" fmla="*/ 42502 h 128719"/>
                <a:gd name="connsiteX13" fmla="*/ 80587 w 109064"/>
                <a:gd name="connsiteY13" fmla="*/ 26108 h 128719"/>
                <a:gd name="connsiteX14" fmla="*/ 57562 w 109064"/>
                <a:gd name="connsiteY14" fmla="*/ 18215 h 128719"/>
                <a:gd name="connsiteX15" fmla="*/ 30296 w 109064"/>
                <a:gd name="connsiteY15" fmla="*/ 30358 h 128719"/>
                <a:gd name="connsiteX16" fmla="*/ 20601 w 109064"/>
                <a:gd name="connsiteY16" fmla="*/ 63753 h 128719"/>
                <a:gd name="connsiteX17" fmla="*/ 30296 w 109064"/>
                <a:gd name="connsiteY17" fmla="*/ 97147 h 128719"/>
                <a:gd name="connsiteX18" fmla="*/ 57562 w 109064"/>
                <a:gd name="connsiteY18" fmla="*/ 109897 h 128719"/>
                <a:gd name="connsiteX19" fmla="*/ 81193 w 109064"/>
                <a:gd name="connsiteY19" fmla="*/ 102004 h 128719"/>
                <a:gd name="connsiteX20" fmla="*/ 89676 w 109064"/>
                <a:gd name="connsiteY20" fmla="*/ 86218 h 12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064" h="128719">
                  <a:moveTo>
                    <a:pt x="89676" y="86218"/>
                  </a:moveTo>
                  <a:lnTo>
                    <a:pt x="109065" y="89254"/>
                  </a:lnTo>
                  <a:cubicBezTo>
                    <a:pt x="106641" y="100183"/>
                    <a:pt x="101188" y="109897"/>
                    <a:pt x="92705" y="117183"/>
                  </a:cubicBezTo>
                  <a:cubicBezTo>
                    <a:pt x="84222" y="125077"/>
                    <a:pt x="72104" y="128720"/>
                    <a:pt x="56956" y="128720"/>
                  </a:cubicBezTo>
                  <a:cubicBezTo>
                    <a:pt x="39990" y="128720"/>
                    <a:pt x="26054" y="123255"/>
                    <a:pt x="15754" y="112326"/>
                  </a:cubicBezTo>
                  <a:cubicBezTo>
                    <a:pt x="5453" y="101397"/>
                    <a:pt x="0" y="85611"/>
                    <a:pt x="0" y="64360"/>
                  </a:cubicBezTo>
                  <a:cubicBezTo>
                    <a:pt x="0" y="53431"/>
                    <a:pt x="1212" y="43716"/>
                    <a:pt x="4241" y="35823"/>
                  </a:cubicBezTo>
                  <a:cubicBezTo>
                    <a:pt x="7271" y="27930"/>
                    <a:pt x="11512" y="21251"/>
                    <a:pt x="16360" y="15786"/>
                  </a:cubicBezTo>
                  <a:cubicBezTo>
                    <a:pt x="21207" y="10322"/>
                    <a:pt x="27266" y="6679"/>
                    <a:pt x="34537" y="3643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2710" y="0"/>
                    <a:pt x="84828" y="3643"/>
                    <a:pt x="93311" y="11536"/>
                  </a:cubicBezTo>
                  <a:cubicBezTo>
                    <a:pt x="101794" y="19429"/>
                    <a:pt x="106641" y="28537"/>
                    <a:pt x="109065" y="38859"/>
                  </a:cubicBezTo>
                  <a:lnTo>
                    <a:pt x="90281" y="42502"/>
                  </a:lnTo>
                  <a:cubicBezTo>
                    <a:pt x="88464" y="36430"/>
                    <a:pt x="85434" y="30966"/>
                    <a:pt x="80587" y="26108"/>
                  </a:cubicBezTo>
                  <a:cubicBezTo>
                    <a:pt x="75740" y="21251"/>
                    <a:pt x="67863" y="18215"/>
                    <a:pt x="57562" y="18215"/>
                  </a:cubicBezTo>
                  <a:cubicBezTo>
                    <a:pt x="46050" y="18215"/>
                    <a:pt x="36961" y="22465"/>
                    <a:pt x="30296" y="30358"/>
                  </a:cubicBezTo>
                  <a:cubicBezTo>
                    <a:pt x="23631" y="38859"/>
                    <a:pt x="20601" y="49788"/>
                    <a:pt x="20601" y="63753"/>
                  </a:cubicBezTo>
                  <a:cubicBezTo>
                    <a:pt x="20601" y="77718"/>
                    <a:pt x="23631" y="88647"/>
                    <a:pt x="30296" y="97147"/>
                  </a:cubicBezTo>
                  <a:cubicBezTo>
                    <a:pt x="36355" y="105647"/>
                    <a:pt x="45444" y="109897"/>
                    <a:pt x="57562" y="109897"/>
                  </a:cubicBezTo>
                  <a:cubicBezTo>
                    <a:pt x="68469" y="109897"/>
                    <a:pt x="76345" y="107469"/>
                    <a:pt x="81193" y="102004"/>
                  </a:cubicBezTo>
                  <a:cubicBezTo>
                    <a:pt x="84828" y="97754"/>
                    <a:pt x="87858" y="92290"/>
                    <a:pt x="89676" y="86218"/>
                  </a:cubicBezTo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8B60FAF-998A-D442-AE22-453AF7187B35}"/>
                </a:ext>
              </a:extLst>
            </p:cNvPr>
            <p:cNvSpPr/>
            <p:nvPr/>
          </p:nvSpPr>
          <p:spPr>
            <a:xfrm>
              <a:off x="1692887" y="5474639"/>
              <a:ext cx="110276" cy="123255"/>
            </a:xfrm>
            <a:custGeom>
              <a:avLst/>
              <a:gdLst>
                <a:gd name="connsiteX0" fmla="*/ 0 w 110276"/>
                <a:gd name="connsiteY0" fmla="*/ 19429 h 123255"/>
                <a:gd name="connsiteX1" fmla="*/ 0 w 110276"/>
                <a:gd name="connsiteY1" fmla="*/ 0 h 123255"/>
                <a:gd name="connsiteX2" fmla="*/ 110277 w 110276"/>
                <a:gd name="connsiteY2" fmla="*/ 0 h 123255"/>
                <a:gd name="connsiteX3" fmla="*/ 110277 w 110276"/>
                <a:gd name="connsiteY3" fmla="*/ 19429 h 123255"/>
                <a:gd name="connsiteX4" fmla="*/ 65439 w 110276"/>
                <a:gd name="connsiteY4" fmla="*/ 19429 h 123255"/>
                <a:gd name="connsiteX5" fmla="*/ 65439 w 110276"/>
                <a:gd name="connsiteY5" fmla="*/ 123255 h 123255"/>
                <a:gd name="connsiteX6" fmla="*/ 44838 w 110276"/>
                <a:gd name="connsiteY6" fmla="*/ 123255 h 123255"/>
                <a:gd name="connsiteX7" fmla="*/ 44838 w 110276"/>
                <a:gd name="connsiteY7" fmla="*/ 19429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76" h="123255">
                  <a:moveTo>
                    <a:pt x="0" y="19429"/>
                  </a:moveTo>
                  <a:lnTo>
                    <a:pt x="0" y="0"/>
                  </a:lnTo>
                  <a:lnTo>
                    <a:pt x="110277" y="0"/>
                  </a:lnTo>
                  <a:lnTo>
                    <a:pt x="110277" y="19429"/>
                  </a:lnTo>
                  <a:lnTo>
                    <a:pt x="65439" y="19429"/>
                  </a:lnTo>
                  <a:lnTo>
                    <a:pt x="65439" y="123255"/>
                  </a:lnTo>
                  <a:lnTo>
                    <a:pt x="44838" y="123255"/>
                  </a:lnTo>
                  <a:lnTo>
                    <a:pt x="44838" y="19429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1828612" y="5472210"/>
              <a:ext cx="236913" cy="128719"/>
              <a:chOff x="1828612" y="5472210"/>
              <a:chExt cx="236913" cy="128719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11FBB16-EF5A-FB41-8E03-3086A290846E}"/>
                  </a:ext>
                </a:extLst>
              </p:cNvPr>
              <p:cNvSpPr/>
              <p:nvPr/>
            </p:nvSpPr>
            <p:spPr>
              <a:xfrm>
                <a:off x="1828612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3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8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2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3" y="52216"/>
                    </a:lnTo>
                    <a:cubicBezTo>
                      <a:pt x="61197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7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8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8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2" y="81361"/>
                      <a:pt x="97552" y="88647"/>
                    </a:cubicBezTo>
                    <a:cubicBezTo>
                      <a:pt x="97552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26244B5-8B67-EA45-93EB-FAC2151D4D70}"/>
                  </a:ext>
                </a:extLst>
              </p:cNvPr>
              <p:cNvSpPr/>
              <p:nvPr/>
            </p:nvSpPr>
            <p:spPr>
              <a:xfrm>
                <a:off x="1949795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5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2" y="89254"/>
                      <a:pt x="31508" y="97754"/>
                    </a:cubicBezTo>
                    <a:cubicBezTo>
                      <a:pt x="37567" y="106255"/>
                      <a:pt x="46655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070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97DB53A-131F-8C49-BE87-A3BA6189EB68}"/>
                </a:ext>
              </a:extLst>
            </p:cNvPr>
            <p:cNvSpPr/>
            <p:nvPr/>
          </p:nvSpPr>
          <p:spPr>
            <a:xfrm>
              <a:off x="368960" y="5739365"/>
              <a:ext cx="103611" cy="123255"/>
            </a:xfrm>
            <a:custGeom>
              <a:avLst/>
              <a:gdLst>
                <a:gd name="connsiteX0" fmla="*/ 0 w 103611"/>
                <a:gd name="connsiteY0" fmla="*/ 123255 h 123255"/>
                <a:gd name="connsiteX1" fmla="*/ 0 w 103611"/>
                <a:gd name="connsiteY1" fmla="*/ 0 h 123255"/>
                <a:gd name="connsiteX2" fmla="*/ 103612 w 103611"/>
                <a:gd name="connsiteY2" fmla="*/ 0 h 123255"/>
                <a:gd name="connsiteX3" fmla="*/ 103612 w 103611"/>
                <a:gd name="connsiteY3" fmla="*/ 123255 h 123255"/>
                <a:gd name="connsiteX4" fmla="*/ 83011 w 103611"/>
                <a:gd name="connsiteY4" fmla="*/ 123255 h 123255"/>
                <a:gd name="connsiteX5" fmla="*/ 83011 w 103611"/>
                <a:gd name="connsiteY5" fmla="*/ 19429 h 123255"/>
                <a:gd name="connsiteX6" fmla="*/ 19995 w 103611"/>
                <a:gd name="connsiteY6" fmla="*/ 19429 h 123255"/>
                <a:gd name="connsiteX7" fmla="*/ 19995 w 103611"/>
                <a:gd name="connsiteY7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11" h="123255">
                  <a:moveTo>
                    <a:pt x="0" y="123255"/>
                  </a:moveTo>
                  <a:lnTo>
                    <a:pt x="0" y="0"/>
                  </a:lnTo>
                  <a:lnTo>
                    <a:pt x="103612" y="0"/>
                  </a:lnTo>
                  <a:lnTo>
                    <a:pt x="103612" y="123255"/>
                  </a:lnTo>
                  <a:lnTo>
                    <a:pt x="83011" y="123255"/>
                  </a:lnTo>
                  <a:lnTo>
                    <a:pt x="83011" y="19429"/>
                  </a:lnTo>
                  <a:lnTo>
                    <a:pt x="19995" y="19429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7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510744" y="5736329"/>
              <a:ext cx="528358" cy="176686"/>
              <a:chOff x="510744" y="5736329"/>
              <a:chExt cx="528358" cy="17668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249D0CB-EE4B-3E45-8696-08D1A154EDB4}"/>
                  </a:ext>
                </a:extLst>
              </p:cNvPr>
              <p:cNvSpPr/>
              <p:nvPr/>
            </p:nvSpPr>
            <p:spPr>
              <a:xfrm>
                <a:off x="510744" y="5736329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7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1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1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1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0238FBC-0874-684E-AFE4-D967BC9CEF5B}"/>
                  </a:ext>
                </a:extLst>
              </p:cNvPr>
              <p:cNvSpPr/>
              <p:nvPr/>
            </p:nvSpPr>
            <p:spPr>
              <a:xfrm>
                <a:off x="650711" y="5736936"/>
                <a:ext cx="115730" cy="128719"/>
              </a:xfrm>
              <a:custGeom>
                <a:avLst/>
                <a:gdLst>
                  <a:gd name="connsiteX0" fmla="*/ 58774 w 115730"/>
                  <a:gd name="connsiteY0" fmla="*/ 109897 h 128719"/>
                  <a:gd name="connsiteX1" fmla="*/ 86646 w 115730"/>
                  <a:gd name="connsiteY1" fmla="*/ 97754 h 128719"/>
                  <a:gd name="connsiteX2" fmla="*/ 95735 w 115730"/>
                  <a:gd name="connsiteY2" fmla="*/ 63753 h 128719"/>
                  <a:gd name="connsiteX3" fmla="*/ 86646 w 115730"/>
                  <a:gd name="connsiteY3" fmla="*/ 29751 h 128719"/>
                  <a:gd name="connsiteX4" fmla="*/ 58774 w 115730"/>
                  <a:gd name="connsiteY4" fmla="*/ 17608 h 128719"/>
                  <a:gd name="connsiteX5" fmla="*/ 30902 w 115730"/>
                  <a:gd name="connsiteY5" fmla="*/ 29751 h 128719"/>
                  <a:gd name="connsiteX6" fmla="*/ 21207 w 115730"/>
                  <a:gd name="connsiteY6" fmla="*/ 63753 h 128719"/>
                  <a:gd name="connsiteX7" fmla="*/ 31508 w 115730"/>
                  <a:gd name="connsiteY7" fmla="*/ 97754 h 128719"/>
                  <a:gd name="connsiteX8" fmla="*/ 58774 w 115730"/>
                  <a:gd name="connsiteY8" fmla="*/ 109897 h 128719"/>
                  <a:gd name="connsiteX9" fmla="*/ 58774 w 115730"/>
                  <a:gd name="connsiteY9" fmla="*/ 128720 h 128719"/>
                  <a:gd name="connsiteX10" fmla="*/ 35143 w 115730"/>
                  <a:gd name="connsiteY10" fmla="*/ 124470 h 128719"/>
                  <a:gd name="connsiteX11" fmla="*/ 16360 w 115730"/>
                  <a:gd name="connsiteY11" fmla="*/ 112326 h 128719"/>
                  <a:gd name="connsiteX12" fmla="*/ 4241 w 115730"/>
                  <a:gd name="connsiteY12" fmla="*/ 91682 h 128719"/>
                  <a:gd name="connsiteX13" fmla="*/ 0 w 115730"/>
                  <a:gd name="connsiteY13" fmla="*/ 64360 h 128719"/>
                  <a:gd name="connsiteX14" fmla="*/ 16360 w 115730"/>
                  <a:gd name="connsiteY14" fmla="*/ 17001 h 128719"/>
                  <a:gd name="connsiteX15" fmla="*/ 58774 w 115730"/>
                  <a:gd name="connsiteY15" fmla="*/ 0 h 128719"/>
                  <a:gd name="connsiteX16" fmla="*/ 99976 w 115730"/>
                  <a:gd name="connsiteY16" fmla="*/ 17001 h 128719"/>
                  <a:gd name="connsiteX17" fmla="*/ 115730 w 115730"/>
                  <a:gd name="connsiteY17" fmla="*/ 64360 h 128719"/>
                  <a:gd name="connsiteX18" fmla="*/ 99976 w 115730"/>
                  <a:gd name="connsiteY18" fmla="*/ 111719 h 128719"/>
                  <a:gd name="connsiteX19" fmla="*/ 58774 w 115730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30" h="128719">
                    <a:moveTo>
                      <a:pt x="58774" y="109897"/>
                    </a:moveTo>
                    <a:cubicBezTo>
                      <a:pt x="70892" y="109897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7567" y="106255"/>
                      <a:pt x="47261" y="109897"/>
                      <a:pt x="58774" y="109897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2"/>
                    </a:cubicBezTo>
                    <a:cubicBezTo>
                      <a:pt x="1212" y="83789"/>
                      <a:pt x="0" y="74075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4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556FAA1-642F-2748-B827-7206E707245F}"/>
                  </a:ext>
                </a:extLst>
              </p:cNvPr>
              <p:cNvSpPr/>
              <p:nvPr/>
            </p:nvSpPr>
            <p:spPr>
              <a:xfrm>
                <a:off x="777347" y="5739365"/>
                <a:ext cx="136331" cy="158471"/>
              </a:xfrm>
              <a:custGeom>
                <a:avLst/>
                <a:gdLst>
                  <a:gd name="connsiteX0" fmla="*/ 47867 w 136331"/>
                  <a:gd name="connsiteY0" fmla="*/ 71039 h 158471"/>
                  <a:gd name="connsiteX1" fmla="*/ 43626 w 136331"/>
                  <a:gd name="connsiteY1" fmla="*/ 89861 h 158471"/>
                  <a:gd name="connsiteX2" fmla="*/ 36355 w 136331"/>
                  <a:gd name="connsiteY2" fmla="*/ 103826 h 158471"/>
                  <a:gd name="connsiteX3" fmla="*/ 96341 w 136331"/>
                  <a:gd name="connsiteY3" fmla="*/ 103826 h 158471"/>
                  <a:gd name="connsiteX4" fmla="*/ 96341 w 136331"/>
                  <a:gd name="connsiteY4" fmla="*/ 18822 h 158471"/>
                  <a:gd name="connsiteX5" fmla="*/ 49685 w 136331"/>
                  <a:gd name="connsiteY5" fmla="*/ 18822 h 158471"/>
                  <a:gd name="connsiteX6" fmla="*/ 49685 w 136331"/>
                  <a:gd name="connsiteY6" fmla="*/ 49788 h 158471"/>
                  <a:gd name="connsiteX7" fmla="*/ 47867 w 136331"/>
                  <a:gd name="connsiteY7" fmla="*/ 71039 h 158471"/>
                  <a:gd name="connsiteX8" fmla="*/ 0 w 136331"/>
                  <a:gd name="connsiteY8" fmla="*/ 104433 h 158471"/>
                  <a:gd name="connsiteX9" fmla="*/ 12724 w 136331"/>
                  <a:gd name="connsiteY9" fmla="*/ 104433 h 158471"/>
                  <a:gd name="connsiteX10" fmla="*/ 23631 w 136331"/>
                  <a:gd name="connsiteY10" fmla="*/ 89254 h 158471"/>
                  <a:gd name="connsiteX11" fmla="*/ 28478 w 136331"/>
                  <a:gd name="connsiteY11" fmla="*/ 68610 h 158471"/>
                  <a:gd name="connsiteX12" fmla="*/ 29084 w 136331"/>
                  <a:gd name="connsiteY12" fmla="*/ 58895 h 158471"/>
                  <a:gd name="connsiteX13" fmla="*/ 29690 w 136331"/>
                  <a:gd name="connsiteY13" fmla="*/ 45538 h 158471"/>
                  <a:gd name="connsiteX14" fmla="*/ 29690 w 136331"/>
                  <a:gd name="connsiteY14" fmla="*/ 26715 h 158471"/>
                  <a:gd name="connsiteX15" fmla="*/ 29690 w 136331"/>
                  <a:gd name="connsiteY15" fmla="*/ 0 h 158471"/>
                  <a:gd name="connsiteX16" fmla="*/ 116336 w 136331"/>
                  <a:gd name="connsiteY16" fmla="*/ 0 h 158471"/>
                  <a:gd name="connsiteX17" fmla="*/ 116336 w 136331"/>
                  <a:gd name="connsiteY17" fmla="*/ 104433 h 158471"/>
                  <a:gd name="connsiteX18" fmla="*/ 136331 w 136331"/>
                  <a:gd name="connsiteY18" fmla="*/ 104433 h 158471"/>
                  <a:gd name="connsiteX19" fmla="*/ 136331 w 136331"/>
                  <a:gd name="connsiteY19" fmla="*/ 158471 h 158471"/>
                  <a:gd name="connsiteX20" fmla="*/ 116336 w 136331"/>
                  <a:gd name="connsiteY20" fmla="*/ 158471 h 158471"/>
                  <a:gd name="connsiteX21" fmla="*/ 116336 w 136331"/>
                  <a:gd name="connsiteY21" fmla="*/ 123862 h 158471"/>
                  <a:gd name="connsiteX22" fmla="*/ 19995 w 136331"/>
                  <a:gd name="connsiteY22" fmla="*/ 123862 h 158471"/>
                  <a:gd name="connsiteX23" fmla="*/ 19995 w 136331"/>
                  <a:gd name="connsiteY23" fmla="*/ 158471 h 158471"/>
                  <a:gd name="connsiteX24" fmla="*/ 0 w 136331"/>
                  <a:gd name="connsiteY24" fmla="*/ 158471 h 158471"/>
                  <a:gd name="connsiteX25" fmla="*/ 0 w 136331"/>
                  <a:gd name="connsiteY25" fmla="*/ 104433 h 15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331" h="158471">
                    <a:moveTo>
                      <a:pt x="47867" y="71039"/>
                    </a:moveTo>
                    <a:cubicBezTo>
                      <a:pt x="47261" y="78325"/>
                      <a:pt x="45444" y="84396"/>
                      <a:pt x="43626" y="89861"/>
                    </a:cubicBezTo>
                    <a:cubicBezTo>
                      <a:pt x="41202" y="95325"/>
                      <a:pt x="38779" y="100183"/>
                      <a:pt x="36355" y="103826"/>
                    </a:cubicBezTo>
                    <a:lnTo>
                      <a:pt x="96341" y="103826"/>
                    </a:lnTo>
                    <a:lnTo>
                      <a:pt x="96341" y="18822"/>
                    </a:lnTo>
                    <a:lnTo>
                      <a:pt x="49685" y="18822"/>
                    </a:lnTo>
                    <a:cubicBezTo>
                      <a:pt x="49685" y="30966"/>
                      <a:pt x="49685" y="41287"/>
                      <a:pt x="49685" y="49788"/>
                    </a:cubicBezTo>
                    <a:cubicBezTo>
                      <a:pt x="48473" y="59503"/>
                      <a:pt x="48473" y="66181"/>
                      <a:pt x="47867" y="71039"/>
                    </a:cubicBezTo>
                    <a:moveTo>
                      <a:pt x="0" y="104433"/>
                    </a:moveTo>
                    <a:lnTo>
                      <a:pt x="12724" y="104433"/>
                    </a:lnTo>
                    <a:cubicBezTo>
                      <a:pt x="16966" y="100790"/>
                      <a:pt x="20601" y="95933"/>
                      <a:pt x="23631" y="89254"/>
                    </a:cubicBezTo>
                    <a:cubicBezTo>
                      <a:pt x="26660" y="82575"/>
                      <a:pt x="28478" y="75896"/>
                      <a:pt x="28478" y="68610"/>
                    </a:cubicBezTo>
                    <a:cubicBezTo>
                      <a:pt x="28478" y="65574"/>
                      <a:pt x="29084" y="62538"/>
                      <a:pt x="29084" y="58895"/>
                    </a:cubicBezTo>
                    <a:cubicBezTo>
                      <a:pt x="29084" y="55252"/>
                      <a:pt x="29084" y="51002"/>
                      <a:pt x="29690" y="45538"/>
                    </a:cubicBezTo>
                    <a:cubicBezTo>
                      <a:pt x="29690" y="40073"/>
                      <a:pt x="29690" y="34001"/>
                      <a:pt x="29690" y="26715"/>
                    </a:cubicBezTo>
                    <a:cubicBezTo>
                      <a:pt x="29690" y="19429"/>
                      <a:pt x="29690" y="10322"/>
                      <a:pt x="29690" y="0"/>
                    </a:cubicBezTo>
                    <a:lnTo>
                      <a:pt x="116336" y="0"/>
                    </a:lnTo>
                    <a:lnTo>
                      <a:pt x="116336" y="104433"/>
                    </a:lnTo>
                    <a:lnTo>
                      <a:pt x="136331" y="104433"/>
                    </a:lnTo>
                    <a:lnTo>
                      <a:pt x="136331" y="158471"/>
                    </a:lnTo>
                    <a:lnTo>
                      <a:pt x="116336" y="158471"/>
                    </a:lnTo>
                    <a:lnTo>
                      <a:pt x="116336" y="123862"/>
                    </a:lnTo>
                    <a:lnTo>
                      <a:pt x="19995" y="123862"/>
                    </a:lnTo>
                    <a:lnTo>
                      <a:pt x="19995" y="158471"/>
                    </a:lnTo>
                    <a:lnTo>
                      <a:pt x="0" y="158471"/>
                    </a:lnTo>
                    <a:lnTo>
                      <a:pt x="0" y="104433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BF366C2-5026-274D-BB00-A1AF7BE53D59}"/>
                  </a:ext>
                </a:extLst>
              </p:cNvPr>
              <p:cNvSpPr/>
              <p:nvPr/>
            </p:nvSpPr>
            <p:spPr>
              <a:xfrm>
                <a:off x="919738" y="5739365"/>
                <a:ext cx="119365" cy="173650"/>
              </a:xfrm>
              <a:custGeom>
                <a:avLst/>
                <a:gdLst>
                  <a:gd name="connsiteX0" fmla="*/ 63621 w 119365"/>
                  <a:gd name="connsiteY0" fmla="*/ 142685 h 173650"/>
                  <a:gd name="connsiteX1" fmla="*/ 47261 w 119365"/>
                  <a:gd name="connsiteY1" fmla="*/ 166971 h 173650"/>
                  <a:gd name="connsiteX2" fmla="*/ 24237 w 119365"/>
                  <a:gd name="connsiteY2" fmla="*/ 173650 h 173650"/>
                  <a:gd name="connsiteX3" fmla="*/ 12724 w 119365"/>
                  <a:gd name="connsiteY3" fmla="*/ 173650 h 173650"/>
                  <a:gd name="connsiteX4" fmla="*/ 12724 w 119365"/>
                  <a:gd name="connsiteY4" fmla="*/ 154221 h 173650"/>
                  <a:gd name="connsiteX5" fmla="*/ 20601 w 119365"/>
                  <a:gd name="connsiteY5" fmla="*/ 154221 h 173650"/>
                  <a:gd name="connsiteX6" fmla="*/ 35749 w 119365"/>
                  <a:gd name="connsiteY6" fmla="*/ 150578 h 173650"/>
                  <a:gd name="connsiteX7" fmla="*/ 46050 w 119365"/>
                  <a:gd name="connsiteY7" fmla="*/ 136006 h 173650"/>
                  <a:gd name="connsiteX8" fmla="*/ 51503 w 119365"/>
                  <a:gd name="connsiteY8" fmla="*/ 122648 h 173650"/>
                  <a:gd name="connsiteX9" fmla="*/ 0 w 119365"/>
                  <a:gd name="connsiteY9" fmla="*/ 0 h 173650"/>
                  <a:gd name="connsiteX10" fmla="*/ 22419 w 119365"/>
                  <a:gd name="connsiteY10" fmla="*/ 0 h 173650"/>
                  <a:gd name="connsiteX11" fmla="*/ 62409 w 119365"/>
                  <a:gd name="connsiteY11" fmla="*/ 97754 h 173650"/>
                  <a:gd name="connsiteX12" fmla="*/ 98158 w 119365"/>
                  <a:gd name="connsiteY12" fmla="*/ 0 h 173650"/>
                  <a:gd name="connsiteX13" fmla="*/ 119366 w 119365"/>
                  <a:gd name="connsiteY13" fmla="*/ 0 h 173650"/>
                  <a:gd name="connsiteX14" fmla="*/ 63621 w 119365"/>
                  <a:gd name="connsiteY14" fmla="*/ 142685 h 17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5" h="173650">
                    <a:moveTo>
                      <a:pt x="63621" y="142685"/>
                    </a:moveTo>
                    <a:cubicBezTo>
                      <a:pt x="58774" y="154221"/>
                      <a:pt x="53927" y="162721"/>
                      <a:pt x="47261" y="166971"/>
                    </a:cubicBezTo>
                    <a:cubicBezTo>
                      <a:pt x="41202" y="171829"/>
                      <a:pt x="33325" y="173650"/>
                      <a:pt x="24237" y="173650"/>
                    </a:cubicBezTo>
                    <a:lnTo>
                      <a:pt x="12724" y="173650"/>
                    </a:lnTo>
                    <a:lnTo>
                      <a:pt x="12724" y="154221"/>
                    </a:lnTo>
                    <a:lnTo>
                      <a:pt x="20601" y="154221"/>
                    </a:lnTo>
                    <a:cubicBezTo>
                      <a:pt x="26660" y="154221"/>
                      <a:pt x="31508" y="153006"/>
                      <a:pt x="35749" y="150578"/>
                    </a:cubicBezTo>
                    <a:cubicBezTo>
                      <a:pt x="39991" y="148149"/>
                      <a:pt x="43626" y="143292"/>
                      <a:pt x="46050" y="136006"/>
                    </a:cubicBezTo>
                    <a:lnTo>
                      <a:pt x="51503" y="122648"/>
                    </a:lnTo>
                    <a:lnTo>
                      <a:pt x="0" y="0"/>
                    </a:lnTo>
                    <a:lnTo>
                      <a:pt x="22419" y="0"/>
                    </a:lnTo>
                    <a:lnTo>
                      <a:pt x="62409" y="97754"/>
                    </a:lnTo>
                    <a:lnTo>
                      <a:pt x="98158" y="0"/>
                    </a:lnTo>
                    <a:lnTo>
                      <a:pt x="119366" y="0"/>
                    </a:lnTo>
                    <a:lnTo>
                      <a:pt x="63621" y="142685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9747A05-B75D-0740-8253-04BC786E7B96}"/>
                </a:ext>
              </a:extLst>
            </p:cNvPr>
            <p:cNvSpPr/>
            <p:nvPr/>
          </p:nvSpPr>
          <p:spPr>
            <a:xfrm>
              <a:off x="1060310" y="5739365"/>
              <a:ext cx="142390" cy="123255"/>
            </a:xfrm>
            <a:custGeom>
              <a:avLst/>
              <a:gdLst>
                <a:gd name="connsiteX0" fmla="*/ 0 w 142390"/>
                <a:gd name="connsiteY0" fmla="*/ 123255 h 123255"/>
                <a:gd name="connsiteX1" fmla="*/ 0 w 142390"/>
                <a:gd name="connsiteY1" fmla="*/ 0 h 123255"/>
                <a:gd name="connsiteX2" fmla="*/ 30296 w 142390"/>
                <a:gd name="connsiteY2" fmla="*/ 0 h 123255"/>
                <a:gd name="connsiteX3" fmla="*/ 71498 w 142390"/>
                <a:gd name="connsiteY3" fmla="*/ 103219 h 123255"/>
                <a:gd name="connsiteX4" fmla="*/ 113306 w 142390"/>
                <a:gd name="connsiteY4" fmla="*/ 0 h 123255"/>
                <a:gd name="connsiteX5" fmla="*/ 142390 w 142390"/>
                <a:gd name="connsiteY5" fmla="*/ 0 h 123255"/>
                <a:gd name="connsiteX6" fmla="*/ 142390 w 142390"/>
                <a:gd name="connsiteY6" fmla="*/ 123255 h 123255"/>
                <a:gd name="connsiteX7" fmla="*/ 122395 w 142390"/>
                <a:gd name="connsiteY7" fmla="*/ 123255 h 123255"/>
                <a:gd name="connsiteX8" fmla="*/ 122395 w 142390"/>
                <a:gd name="connsiteY8" fmla="*/ 22465 h 123255"/>
                <a:gd name="connsiteX9" fmla="*/ 81193 w 142390"/>
                <a:gd name="connsiteY9" fmla="*/ 123255 h 123255"/>
                <a:gd name="connsiteX10" fmla="*/ 59986 w 142390"/>
                <a:gd name="connsiteY10" fmla="*/ 123255 h 123255"/>
                <a:gd name="connsiteX11" fmla="*/ 18783 w 142390"/>
                <a:gd name="connsiteY11" fmla="*/ 22465 h 123255"/>
                <a:gd name="connsiteX12" fmla="*/ 18783 w 142390"/>
                <a:gd name="connsiteY1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90" h="123255">
                  <a:moveTo>
                    <a:pt x="0" y="123255"/>
                  </a:moveTo>
                  <a:lnTo>
                    <a:pt x="0" y="0"/>
                  </a:lnTo>
                  <a:lnTo>
                    <a:pt x="30296" y="0"/>
                  </a:lnTo>
                  <a:lnTo>
                    <a:pt x="71498" y="103219"/>
                  </a:lnTo>
                  <a:lnTo>
                    <a:pt x="113306" y="0"/>
                  </a:lnTo>
                  <a:lnTo>
                    <a:pt x="142390" y="0"/>
                  </a:lnTo>
                  <a:lnTo>
                    <a:pt x="142390" y="123255"/>
                  </a:lnTo>
                  <a:lnTo>
                    <a:pt x="122395" y="123255"/>
                  </a:lnTo>
                  <a:lnTo>
                    <a:pt x="122395" y="22465"/>
                  </a:lnTo>
                  <a:lnTo>
                    <a:pt x="81193" y="123255"/>
                  </a:lnTo>
                  <a:lnTo>
                    <a:pt x="59986" y="123255"/>
                  </a:lnTo>
                  <a:lnTo>
                    <a:pt x="18783" y="22465"/>
                  </a:lnTo>
                  <a:lnTo>
                    <a:pt x="18783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2EE0B4E-9BA3-DD48-97DB-A444742C390B}"/>
                </a:ext>
              </a:extLst>
            </p:cNvPr>
            <p:cNvSpPr/>
            <p:nvPr/>
          </p:nvSpPr>
          <p:spPr>
            <a:xfrm>
              <a:off x="1235420" y="5736936"/>
              <a:ext cx="100582" cy="128112"/>
            </a:xfrm>
            <a:custGeom>
              <a:avLst/>
              <a:gdLst>
                <a:gd name="connsiteX0" fmla="*/ 80587 w 100582"/>
                <a:gd name="connsiteY0" fmla="*/ 71039 h 128112"/>
                <a:gd name="connsiteX1" fmla="*/ 64227 w 100582"/>
                <a:gd name="connsiteY1" fmla="*/ 71039 h 128112"/>
                <a:gd name="connsiteX2" fmla="*/ 46656 w 100582"/>
                <a:gd name="connsiteY2" fmla="*/ 71039 h 128112"/>
                <a:gd name="connsiteX3" fmla="*/ 27266 w 100582"/>
                <a:gd name="connsiteY3" fmla="*/ 76503 h 128112"/>
                <a:gd name="connsiteX4" fmla="*/ 20601 w 100582"/>
                <a:gd name="connsiteY4" fmla="*/ 91075 h 128112"/>
                <a:gd name="connsiteX5" fmla="*/ 26660 w 100582"/>
                <a:gd name="connsiteY5" fmla="*/ 105040 h 128112"/>
                <a:gd name="connsiteX6" fmla="*/ 43626 w 100582"/>
                <a:gd name="connsiteY6" fmla="*/ 110505 h 128112"/>
                <a:gd name="connsiteX7" fmla="*/ 69680 w 100582"/>
                <a:gd name="connsiteY7" fmla="*/ 102611 h 128112"/>
                <a:gd name="connsiteX8" fmla="*/ 80587 w 100582"/>
                <a:gd name="connsiteY8" fmla="*/ 82575 h 128112"/>
                <a:gd name="connsiteX9" fmla="*/ 80587 w 100582"/>
                <a:gd name="connsiteY9" fmla="*/ 71039 h 128112"/>
                <a:gd name="connsiteX10" fmla="*/ 81799 w 100582"/>
                <a:gd name="connsiteY10" fmla="*/ 125684 h 128112"/>
                <a:gd name="connsiteX11" fmla="*/ 81799 w 100582"/>
                <a:gd name="connsiteY11" fmla="*/ 111112 h 128112"/>
                <a:gd name="connsiteX12" fmla="*/ 66045 w 100582"/>
                <a:gd name="connsiteY12" fmla="*/ 123255 h 128112"/>
                <a:gd name="connsiteX13" fmla="*/ 43020 w 100582"/>
                <a:gd name="connsiteY13" fmla="*/ 128113 h 128112"/>
                <a:gd name="connsiteX14" fmla="*/ 11512 w 100582"/>
                <a:gd name="connsiteY14" fmla="*/ 118398 h 128112"/>
                <a:gd name="connsiteX15" fmla="*/ 0 w 100582"/>
                <a:gd name="connsiteY15" fmla="*/ 91682 h 128112"/>
                <a:gd name="connsiteX16" fmla="*/ 12724 w 100582"/>
                <a:gd name="connsiteY16" fmla="*/ 63753 h 128112"/>
                <a:gd name="connsiteX17" fmla="*/ 46656 w 100582"/>
                <a:gd name="connsiteY17" fmla="*/ 54645 h 128112"/>
                <a:gd name="connsiteX18" fmla="*/ 64227 w 100582"/>
                <a:gd name="connsiteY18" fmla="*/ 54645 h 128112"/>
                <a:gd name="connsiteX19" fmla="*/ 80587 w 100582"/>
                <a:gd name="connsiteY19" fmla="*/ 55252 h 128112"/>
                <a:gd name="connsiteX20" fmla="*/ 80587 w 100582"/>
                <a:gd name="connsiteY20" fmla="*/ 44323 h 128112"/>
                <a:gd name="connsiteX21" fmla="*/ 72710 w 100582"/>
                <a:gd name="connsiteY21" fmla="*/ 24894 h 128112"/>
                <a:gd name="connsiteX22" fmla="*/ 53321 w 100582"/>
                <a:gd name="connsiteY22" fmla="*/ 18822 h 128112"/>
                <a:gd name="connsiteX23" fmla="*/ 33325 w 100582"/>
                <a:gd name="connsiteY23" fmla="*/ 25501 h 128112"/>
                <a:gd name="connsiteX24" fmla="*/ 23631 w 100582"/>
                <a:gd name="connsiteY24" fmla="*/ 41287 h 128112"/>
                <a:gd name="connsiteX25" fmla="*/ 4241 w 100582"/>
                <a:gd name="connsiteY25" fmla="*/ 37037 h 128112"/>
                <a:gd name="connsiteX26" fmla="*/ 20601 w 100582"/>
                <a:gd name="connsiteY26" fmla="*/ 10322 h 128112"/>
                <a:gd name="connsiteX27" fmla="*/ 53321 w 100582"/>
                <a:gd name="connsiteY27" fmla="*/ 0 h 128112"/>
                <a:gd name="connsiteX28" fmla="*/ 87252 w 100582"/>
                <a:gd name="connsiteY28" fmla="*/ 10322 h 128112"/>
                <a:gd name="connsiteX29" fmla="*/ 100582 w 100582"/>
                <a:gd name="connsiteY29" fmla="*/ 43109 h 128112"/>
                <a:gd name="connsiteX30" fmla="*/ 100582 w 100582"/>
                <a:gd name="connsiteY30" fmla="*/ 125684 h 128112"/>
                <a:gd name="connsiteX31" fmla="*/ 81799 w 100582"/>
                <a:gd name="connsiteY31" fmla="*/ 125684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582" h="128112">
                  <a:moveTo>
                    <a:pt x="80587" y="71039"/>
                  </a:moveTo>
                  <a:cubicBezTo>
                    <a:pt x="75740" y="71039"/>
                    <a:pt x="70286" y="71039"/>
                    <a:pt x="64227" y="71039"/>
                  </a:cubicBezTo>
                  <a:cubicBezTo>
                    <a:pt x="58774" y="71039"/>
                    <a:pt x="52715" y="71039"/>
                    <a:pt x="46656" y="71039"/>
                  </a:cubicBezTo>
                  <a:cubicBezTo>
                    <a:pt x="38173" y="71646"/>
                    <a:pt x="31508" y="73467"/>
                    <a:pt x="27266" y="76503"/>
                  </a:cubicBezTo>
                  <a:cubicBezTo>
                    <a:pt x="23025" y="80146"/>
                    <a:pt x="20601" y="85004"/>
                    <a:pt x="20601" y="91075"/>
                  </a:cubicBezTo>
                  <a:cubicBezTo>
                    <a:pt x="20601" y="97147"/>
                    <a:pt x="22419" y="101397"/>
                    <a:pt x="26660" y="105040"/>
                  </a:cubicBezTo>
                  <a:cubicBezTo>
                    <a:pt x="30902" y="108683"/>
                    <a:pt x="36355" y="110505"/>
                    <a:pt x="43626" y="110505"/>
                  </a:cubicBezTo>
                  <a:cubicBezTo>
                    <a:pt x="53927" y="110505"/>
                    <a:pt x="62409" y="108076"/>
                    <a:pt x="69680" y="102611"/>
                  </a:cubicBezTo>
                  <a:cubicBezTo>
                    <a:pt x="76951" y="97754"/>
                    <a:pt x="80587" y="91075"/>
                    <a:pt x="80587" y="82575"/>
                  </a:cubicBezTo>
                  <a:lnTo>
                    <a:pt x="80587" y="71039"/>
                  </a:lnTo>
                  <a:close/>
                  <a:moveTo>
                    <a:pt x="81799" y="125684"/>
                  </a:moveTo>
                  <a:lnTo>
                    <a:pt x="81799" y="111112"/>
                  </a:lnTo>
                  <a:cubicBezTo>
                    <a:pt x="78163" y="115969"/>
                    <a:pt x="72710" y="120219"/>
                    <a:pt x="66045" y="123255"/>
                  </a:cubicBezTo>
                  <a:cubicBezTo>
                    <a:pt x="59380" y="126291"/>
                    <a:pt x="52109" y="128113"/>
                    <a:pt x="43020" y="128113"/>
                  </a:cubicBezTo>
                  <a:cubicBezTo>
                    <a:pt x="29690" y="128113"/>
                    <a:pt x="19389" y="125077"/>
                    <a:pt x="11512" y="118398"/>
                  </a:cubicBezTo>
                  <a:cubicBezTo>
                    <a:pt x="3635" y="111719"/>
                    <a:pt x="0" y="102611"/>
                    <a:pt x="0" y="91682"/>
                  </a:cubicBezTo>
                  <a:cubicBezTo>
                    <a:pt x="0" y="78932"/>
                    <a:pt x="4241" y="69824"/>
                    <a:pt x="12724" y="63753"/>
                  </a:cubicBezTo>
                  <a:cubicBezTo>
                    <a:pt x="21207" y="58288"/>
                    <a:pt x="32114" y="54645"/>
                    <a:pt x="46656" y="54645"/>
                  </a:cubicBezTo>
                  <a:cubicBezTo>
                    <a:pt x="52715" y="54645"/>
                    <a:pt x="58774" y="54645"/>
                    <a:pt x="64227" y="54645"/>
                  </a:cubicBezTo>
                  <a:cubicBezTo>
                    <a:pt x="69680" y="54645"/>
                    <a:pt x="75134" y="54645"/>
                    <a:pt x="80587" y="55252"/>
                  </a:cubicBezTo>
                  <a:lnTo>
                    <a:pt x="80587" y="44323"/>
                  </a:lnTo>
                  <a:cubicBezTo>
                    <a:pt x="80587" y="35216"/>
                    <a:pt x="78163" y="28537"/>
                    <a:pt x="72710" y="24894"/>
                  </a:cubicBezTo>
                  <a:cubicBezTo>
                    <a:pt x="67863" y="20644"/>
                    <a:pt x="61197" y="18822"/>
                    <a:pt x="53321" y="18822"/>
                  </a:cubicBezTo>
                  <a:cubicBezTo>
                    <a:pt x="44838" y="18822"/>
                    <a:pt x="38173" y="21251"/>
                    <a:pt x="33325" y="25501"/>
                  </a:cubicBezTo>
                  <a:cubicBezTo>
                    <a:pt x="29084" y="29751"/>
                    <a:pt x="25448" y="35216"/>
                    <a:pt x="23631" y="41287"/>
                  </a:cubicBezTo>
                  <a:lnTo>
                    <a:pt x="4241" y="37037"/>
                  </a:lnTo>
                  <a:cubicBezTo>
                    <a:pt x="6665" y="26108"/>
                    <a:pt x="12118" y="17608"/>
                    <a:pt x="20601" y="10322"/>
                  </a:cubicBezTo>
                  <a:cubicBezTo>
                    <a:pt x="29084" y="3643"/>
                    <a:pt x="39990" y="0"/>
                    <a:pt x="53321" y="0"/>
                  </a:cubicBezTo>
                  <a:cubicBezTo>
                    <a:pt x="67257" y="0"/>
                    <a:pt x="78769" y="3643"/>
                    <a:pt x="87252" y="10322"/>
                  </a:cubicBezTo>
                  <a:cubicBezTo>
                    <a:pt x="96341" y="17608"/>
                    <a:pt x="100582" y="28537"/>
                    <a:pt x="100582" y="43109"/>
                  </a:cubicBezTo>
                  <a:lnTo>
                    <a:pt x="100582" y="125684"/>
                  </a:lnTo>
                  <a:lnTo>
                    <a:pt x="81799" y="125684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0D3034A-AB0E-A740-8B75-39B7FEDB4FB3}"/>
                </a:ext>
              </a:extLst>
            </p:cNvPr>
            <p:cNvSpPr/>
            <p:nvPr/>
          </p:nvSpPr>
          <p:spPr>
            <a:xfrm>
              <a:off x="1373569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AF1852C-0969-F44F-9BE4-53C016FAD576}"/>
                </a:ext>
              </a:extLst>
            </p:cNvPr>
            <p:cNvSpPr/>
            <p:nvPr/>
          </p:nvSpPr>
          <p:spPr>
            <a:xfrm>
              <a:off x="1517777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5D4FCA0-14DC-494B-BCD3-DA0F923920D4}"/>
                </a:ext>
              </a:extLst>
            </p:cNvPr>
            <p:cNvSpPr/>
            <p:nvPr/>
          </p:nvSpPr>
          <p:spPr>
            <a:xfrm>
              <a:off x="1661985" y="5739365"/>
              <a:ext cx="133907" cy="123255"/>
            </a:xfrm>
            <a:custGeom>
              <a:avLst/>
              <a:gdLst>
                <a:gd name="connsiteX0" fmla="*/ 113306 w 133907"/>
                <a:gd name="connsiteY0" fmla="*/ 0 h 123255"/>
                <a:gd name="connsiteX1" fmla="*/ 133908 w 133907"/>
                <a:gd name="connsiteY1" fmla="*/ 0 h 123255"/>
                <a:gd name="connsiteX2" fmla="*/ 133908 w 133907"/>
                <a:gd name="connsiteY2" fmla="*/ 123255 h 123255"/>
                <a:gd name="connsiteX3" fmla="*/ 113306 w 133907"/>
                <a:gd name="connsiteY3" fmla="*/ 123255 h 123255"/>
                <a:gd name="connsiteX4" fmla="*/ 113306 w 133907"/>
                <a:gd name="connsiteY4" fmla="*/ 0 h 123255"/>
                <a:gd name="connsiteX5" fmla="*/ 52109 w 133907"/>
                <a:gd name="connsiteY5" fmla="*/ 61324 h 123255"/>
                <a:gd name="connsiteX6" fmla="*/ 20601 w 133907"/>
                <a:gd name="connsiteY6" fmla="*/ 61324 h 123255"/>
                <a:gd name="connsiteX7" fmla="*/ 20601 w 133907"/>
                <a:gd name="connsiteY7" fmla="*/ 105040 h 123255"/>
                <a:gd name="connsiteX8" fmla="*/ 52109 w 133907"/>
                <a:gd name="connsiteY8" fmla="*/ 105040 h 123255"/>
                <a:gd name="connsiteX9" fmla="*/ 70892 w 133907"/>
                <a:gd name="connsiteY9" fmla="*/ 98969 h 123255"/>
                <a:gd name="connsiteX10" fmla="*/ 75740 w 133907"/>
                <a:gd name="connsiteY10" fmla="*/ 82575 h 123255"/>
                <a:gd name="connsiteX11" fmla="*/ 70892 w 133907"/>
                <a:gd name="connsiteY11" fmla="*/ 66789 h 123255"/>
                <a:gd name="connsiteX12" fmla="*/ 52109 w 133907"/>
                <a:gd name="connsiteY12" fmla="*/ 61324 h 123255"/>
                <a:gd name="connsiteX13" fmla="*/ 0 w 133907"/>
                <a:gd name="connsiteY13" fmla="*/ 123255 h 123255"/>
                <a:gd name="connsiteX14" fmla="*/ 0 w 133907"/>
                <a:gd name="connsiteY14" fmla="*/ 0 h 123255"/>
                <a:gd name="connsiteX15" fmla="*/ 20601 w 133907"/>
                <a:gd name="connsiteY15" fmla="*/ 0 h 123255"/>
                <a:gd name="connsiteX16" fmla="*/ 20601 w 133907"/>
                <a:gd name="connsiteY16" fmla="*/ 42502 h 123255"/>
                <a:gd name="connsiteX17" fmla="*/ 52109 w 133907"/>
                <a:gd name="connsiteY17" fmla="*/ 42502 h 123255"/>
                <a:gd name="connsiteX18" fmla="*/ 84222 w 133907"/>
                <a:gd name="connsiteY18" fmla="*/ 52824 h 123255"/>
                <a:gd name="connsiteX19" fmla="*/ 95129 w 133907"/>
                <a:gd name="connsiteY19" fmla="*/ 81968 h 123255"/>
                <a:gd name="connsiteX20" fmla="*/ 84222 w 133907"/>
                <a:gd name="connsiteY20" fmla="*/ 112326 h 123255"/>
                <a:gd name="connsiteX21" fmla="*/ 51503 w 133907"/>
                <a:gd name="connsiteY21" fmla="*/ 123255 h 123255"/>
                <a:gd name="connsiteX22" fmla="*/ 0 w 133907"/>
                <a:gd name="connsiteY2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907" h="123255">
                  <a:moveTo>
                    <a:pt x="113306" y="0"/>
                  </a:moveTo>
                  <a:lnTo>
                    <a:pt x="133908" y="0"/>
                  </a:lnTo>
                  <a:lnTo>
                    <a:pt x="133908" y="123255"/>
                  </a:lnTo>
                  <a:lnTo>
                    <a:pt x="113306" y="123255"/>
                  </a:lnTo>
                  <a:lnTo>
                    <a:pt x="113306" y="0"/>
                  </a:lnTo>
                  <a:close/>
                  <a:moveTo>
                    <a:pt x="52109" y="61324"/>
                  </a:moveTo>
                  <a:lnTo>
                    <a:pt x="20601" y="61324"/>
                  </a:lnTo>
                  <a:lnTo>
                    <a:pt x="20601" y="105040"/>
                  </a:lnTo>
                  <a:lnTo>
                    <a:pt x="52109" y="105040"/>
                  </a:lnTo>
                  <a:cubicBezTo>
                    <a:pt x="61198" y="105040"/>
                    <a:pt x="67863" y="102612"/>
                    <a:pt x="70892" y="98969"/>
                  </a:cubicBezTo>
                  <a:cubicBezTo>
                    <a:pt x="74528" y="94718"/>
                    <a:pt x="75740" y="89254"/>
                    <a:pt x="75740" y="82575"/>
                  </a:cubicBezTo>
                  <a:cubicBezTo>
                    <a:pt x="75740" y="75896"/>
                    <a:pt x="73922" y="70432"/>
                    <a:pt x="70892" y="66789"/>
                  </a:cubicBezTo>
                  <a:cubicBezTo>
                    <a:pt x="67863" y="63146"/>
                    <a:pt x="61803" y="61324"/>
                    <a:pt x="52109" y="61324"/>
                  </a:cubicBezTo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42502"/>
                  </a:lnTo>
                  <a:lnTo>
                    <a:pt x="52109" y="42502"/>
                  </a:lnTo>
                  <a:cubicBezTo>
                    <a:pt x="66045" y="42502"/>
                    <a:pt x="76951" y="46145"/>
                    <a:pt x="84222" y="52824"/>
                  </a:cubicBezTo>
                  <a:cubicBezTo>
                    <a:pt x="91493" y="59503"/>
                    <a:pt x="95129" y="69217"/>
                    <a:pt x="95129" y="81968"/>
                  </a:cubicBezTo>
                  <a:cubicBezTo>
                    <a:pt x="95129" y="94718"/>
                    <a:pt x="91493" y="105040"/>
                    <a:pt x="84222" y="112326"/>
                  </a:cubicBezTo>
                  <a:cubicBezTo>
                    <a:pt x="76951" y="119612"/>
                    <a:pt x="66045" y="123255"/>
                    <a:pt x="51503" y="123255"/>
                  </a:cubicBezTo>
                  <a:lnTo>
                    <a:pt x="0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2FFC28F-85FD-BE41-8204-70A20F75E032}"/>
                </a:ext>
              </a:extLst>
            </p:cNvPr>
            <p:cNvSpPr/>
            <p:nvPr/>
          </p:nvSpPr>
          <p:spPr>
            <a:xfrm>
              <a:off x="1818917" y="5739365"/>
              <a:ext cx="116941" cy="123255"/>
            </a:xfrm>
            <a:custGeom>
              <a:avLst/>
              <a:gdLst>
                <a:gd name="connsiteX0" fmla="*/ 92099 w 116941"/>
                <a:gd name="connsiteY0" fmla="*/ 123255 h 123255"/>
                <a:gd name="connsiteX1" fmla="*/ 57562 w 116941"/>
                <a:gd name="connsiteY1" fmla="*/ 74075 h 123255"/>
                <a:gd name="connsiteX2" fmla="*/ 24237 w 116941"/>
                <a:gd name="connsiteY2" fmla="*/ 123255 h 123255"/>
                <a:gd name="connsiteX3" fmla="*/ 0 w 116941"/>
                <a:gd name="connsiteY3" fmla="*/ 123255 h 123255"/>
                <a:gd name="connsiteX4" fmla="*/ 45444 w 116941"/>
                <a:gd name="connsiteY4" fmla="*/ 60110 h 123255"/>
                <a:gd name="connsiteX5" fmla="*/ 3030 w 116941"/>
                <a:gd name="connsiteY5" fmla="*/ 0 h 123255"/>
                <a:gd name="connsiteX6" fmla="*/ 26660 w 116941"/>
                <a:gd name="connsiteY6" fmla="*/ 0 h 123255"/>
                <a:gd name="connsiteX7" fmla="*/ 57562 w 116941"/>
                <a:gd name="connsiteY7" fmla="*/ 45538 h 123255"/>
                <a:gd name="connsiteX8" fmla="*/ 89070 w 116941"/>
                <a:gd name="connsiteY8" fmla="*/ 0 h 123255"/>
                <a:gd name="connsiteX9" fmla="*/ 112700 w 116941"/>
                <a:gd name="connsiteY9" fmla="*/ 0 h 123255"/>
                <a:gd name="connsiteX10" fmla="*/ 69680 w 116941"/>
                <a:gd name="connsiteY10" fmla="*/ 58895 h 123255"/>
                <a:gd name="connsiteX11" fmla="*/ 116942 w 116941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941" h="123255">
                  <a:moveTo>
                    <a:pt x="92099" y="123255"/>
                  </a:moveTo>
                  <a:lnTo>
                    <a:pt x="57562" y="74075"/>
                  </a:lnTo>
                  <a:lnTo>
                    <a:pt x="24237" y="123255"/>
                  </a:lnTo>
                  <a:lnTo>
                    <a:pt x="0" y="123255"/>
                  </a:lnTo>
                  <a:lnTo>
                    <a:pt x="45444" y="60110"/>
                  </a:lnTo>
                  <a:lnTo>
                    <a:pt x="3030" y="0"/>
                  </a:lnTo>
                  <a:lnTo>
                    <a:pt x="26660" y="0"/>
                  </a:lnTo>
                  <a:lnTo>
                    <a:pt x="57562" y="45538"/>
                  </a:lnTo>
                  <a:lnTo>
                    <a:pt x="89070" y="0"/>
                  </a:lnTo>
                  <a:lnTo>
                    <a:pt x="112700" y="0"/>
                  </a:lnTo>
                  <a:lnTo>
                    <a:pt x="69680" y="58895"/>
                  </a:lnTo>
                  <a:lnTo>
                    <a:pt x="116942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8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8960" y="6001054"/>
              <a:ext cx="249637" cy="176686"/>
              <a:chOff x="368960" y="6001054"/>
              <a:chExt cx="249637" cy="17668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3BC9B31-FED1-1348-9FC7-4B7596D6EE7B}"/>
                  </a:ext>
                </a:extLst>
              </p:cNvPr>
              <p:cNvSpPr/>
              <p:nvPr/>
            </p:nvSpPr>
            <p:spPr>
              <a:xfrm>
                <a:off x="368960" y="6001054"/>
                <a:ext cx="116335" cy="176686"/>
              </a:xfrm>
              <a:custGeom>
                <a:avLst/>
                <a:gdLst>
                  <a:gd name="connsiteX0" fmla="*/ 19995 w 116335"/>
                  <a:gd name="connsiteY0" fmla="*/ 74682 h 176686"/>
                  <a:gd name="connsiteX1" fmla="*/ 31508 w 116335"/>
                  <a:gd name="connsiteY1" fmla="*/ 100790 h 176686"/>
                  <a:gd name="connsiteX2" fmla="*/ 58774 w 116335"/>
                  <a:gd name="connsiteY2" fmla="*/ 110505 h 176686"/>
                  <a:gd name="connsiteX3" fmla="*/ 85434 w 116335"/>
                  <a:gd name="connsiteY3" fmla="*/ 97754 h 176686"/>
                  <a:gd name="connsiteX4" fmla="*/ 95129 w 116335"/>
                  <a:gd name="connsiteY4" fmla="*/ 63753 h 176686"/>
                  <a:gd name="connsiteX5" fmla="*/ 85434 w 116335"/>
                  <a:gd name="connsiteY5" fmla="*/ 30966 h 176686"/>
                  <a:gd name="connsiteX6" fmla="*/ 58168 w 116335"/>
                  <a:gd name="connsiteY6" fmla="*/ 18215 h 176686"/>
                  <a:gd name="connsiteX7" fmla="*/ 44232 w 116335"/>
                  <a:gd name="connsiteY7" fmla="*/ 20644 h 176686"/>
                  <a:gd name="connsiteX8" fmla="*/ 32114 w 116335"/>
                  <a:gd name="connsiteY8" fmla="*/ 28537 h 176686"/>
                  <a:gd name="connsiteX9" fmla="*/ 23631 w 116335"/>
                  <a:gd name="connsiteY9" fmla="*/ 41287 h 176686"/>
                  <a:gd name="connsiteX10" fmla="*/ 20601 w 116335"/>
                  <a:gd name="connsiteY10" fmla="*/ 58895 h 176686"/>
                  <a:gd name="connsiteX11" fmla="*/ 20601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19995" y="74682"/>
                    </a:moveTo>
                    <a:cubicBezTo>
                      <a:pt x="19995" y="86218"/>
                      <a:pt x="23631" y="94718"/>
                      <a:pt x="31508" y="100790"/>
                    </a:cubicBezTo>
                    <a:cubicBezTo>
                      <a:pt x="39385" y="106862"/>
                      <a:pt x="48473" y="110505"/>
                      <a:pt x="58774" y="110505"/>
                    </a:cubicBezTo>
                    <a:cubicBezTo>
                      <a:pt x="70286" y="110505"/>
                      <a:pt x="78769" y="106255"/>
                      <a:pt x="85434" y="97754"/>
                    </a:cubicBezTo>
                    <a:cubicBezTo>
                      <a:pt x="92099" y="89254"/>
                      <a:pt x="95129" y="78325"/>
                      <a:pt x="95129" y="63753"/>
                    </a:cubicBezTo>
                    <a:cubicBezTo>
                      <a:pt x="95129" y="50395"/>
                      <a:pt x="92099" y="39466"/>
                      <a:pt x="85434" y="30966"/>
                    </a:cubicBezTo>
                    <a:cubicBezTo>
                      <a:pt x="78769" y="22465"/>
                      <a:pt x="69680" y="18215"/>
                      <a:pt x="58168" y="18215"/>
                    </a:cubicBezTo>
                    <a:cubicBezTo>
                      <a:pt x="53321" y="18215"/>
                      <a:pt x="48473" y="18822"/>
                      <a:pt x="44232" y="20644"/>
                    </a:cubicBezTo>
                    <a:cubicBezTo>
                      <a:pt x="39990" y="22465"/>
                      <a:pt x="35749" y="24894"/>
                      <a:pt x="32114" y="28537"/>
                    </a:cubicBezTo>
                    <a:cubicBezTo>
                      <a:pt x="28478" y="32180"/>
                      <a:pt x="25448" y="36430"/>
                      <a:pt x="23631" y="41287"/>
                    </a:cubicBezTo>
                    <a:cubicBezTo>
                      <a:pt x="21207" y="46752"/>
                      <a:pt x="20601" y="52216"/>
                      <a:pt x="20601" y="58895"/>
                    </a:cubicBezTo>
                    <a:lnTo>
                      <a:pt x="20601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0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E2BC8D1-0D0C-9D43-867A-437A37E4CDDF}"/>
                  </a:ext>
                </a:extLst>
              </p:cNvPr>
              <p:cNvSpPr/>
              <p:nvPr/>
            </p:nvSpPr>
            <p:spPr>
              <a:xfrm>
                <a:off x="508321" y="6002269"/>
                <a:ext cx="110276" cy="128112"/>
              </a:xfrm>
              <a:custGeom>
                <a:avLst/>
                <a:gdLst>
                  <a:gd name="connsiteX0" fmla="*/ 56956 w 110276"/>
                  <a:gd name="connsiteY0" fmla="*/ 17001 h 128112"/>
                  <a:gd name="connsiteX1" fmla="*/ 33325 w 110276"/>
                  <a:gd name="connsiteY1" fmla="*/ 26108 h 128112"/>
                  <a:gd name="connsiteX2" fmla="*/ 21207 w 110276"/>
                  <a:gd name="connsiteY2" fmla="*/ 49788 h 128112"/>
                  <a:gd name="connsiteX3" fmla="*/ 90282 w 110276"/>
                  <a:gd name="connsiteY3" fmla="*/ 49788 h 128112"/>
                  <a:gd name="connsiteX4" fmla="*/ 81799 w 110276"/>
                  <a:gd name="connsiteY4" fmla="*/ 26108 h 128112"/>
                  <a:gd name="connsiteX5" fmla="*/ 56956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8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6956" y="17001"/>
                    </a:moveTo>
                    <a:cubicBezTo>
                      <a:pt x="47261" y="17001"/>
                      <a:pt x="39385" y="20037"/>
                      <a:pt x="33325" y="26108"/>
                    </a:cubicBezTo>
                    <a:cubicBezTo>
                      <a:pt x="26660" y="32180"/>
                      <a:pt x="23025" y="40073"/>
                      <a:pt x="21207" y="49788"/>
                    </a:cubicBezTo>
                    <a:lnTo>
                      <a:pt x="90282" y="49788"/>
                    </a:lnTo>
                    <a:cubicBezTo>
                      <a:pt x="89676" y="40073"/>
                      <a:pt x="86646" y="32180"/>
                      <a:pt x="81799" y="26108"/>
                    </a:cubicBezTo>
                    <a:cubicBezTo>
                      <a:pt x="75740" y="20037"/>
                      <a:pt x="67863" y="17001"/>
                      <a:pt x="56956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3"/>
                      <a:pt x="32114" y="98969"/>
                    </a:cubicBezTo>
                    <a:cubicBezTo>
                      <a:pt x="38779" y="106255"/>
                      <a:pt x="47867" y="109898"/>
                      <a:pt x="58168" y="109898"/>
                    </a:cubicBezTo>
                    <a:cubicBezTo>
                      <a:pt x="67863" y="109898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0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D538EF1-09C4-5448-A023-ECE6ED903AEA}"/>
                </a:ext>
              </a:extLst>
            </p:cNvPr>
            <p:cNvSpPr/>
            <p:nvPr/>
          </p:nvSpPr>
          <p:spPr>
            <a:xfrm>
              <a:off x="648893" y="6004090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19995 w 161779"/>
                <a:gd name="connsiteY4" fmla="*/ 0 h 123255"/>
                <a:gd name="connsiteX5" fmla="*/ 19995 w 161779"/>
                <a:gd name="connsiteY5" fmla="*/ 104433 h 123255"/>
                <a:gd name="connsiteX6" fmla="*/ 70286 w 161779"/>
                <a:gd name="connsiteY6" fmla="*/ 104433 h 123255"/>
                <a:gd name="connsiteX7" fmla="*/ 70286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19995" y="0"/>
                  </a:lnTo>
                  <a:lnTo>
                    <a:pt x="19995" y="104433"/>
                  </a:lnTo>
                  <a:lnTo>
                    <a:pt x="70286" y="104433"/>
                  </a:lnTo>
                  <a:lnTo>
                    <a:pt x="70286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406CBEB-901C-C047-9A70-891DF09F1017}"/>
                </a:ext>
              </a:extLst>
            </p:cNvPr>
            <p:cNvSpPr/>
            <p:nvPr/>
          </p:nvSpPr>
          <p:spPr>
            <a:xfrm>
              <a:off x="840969" y="6002269"/>
              <a:ext cx="110276" cy="128112"/>
            </a:xfrm>
            <a:custGeom>
              <a:avLst/>
              <a:gdLst>
                <a:gd name="connsiteX0" fmla="*/ 56956 w 110276"/>
                <a:gd name="connsiteY0" fmla="*/ 17001 h 128112"/>
                <a:gd name="connsiteX1" fmla="*/ 33325 w 110276"/>
                <a:gd name="connsiteY1" fmla="*/ 26108 h 128112"/>
                <a:gd name="connsiteX2" fmla="*/ 21207 w 110276"/>
                <a:gd name="connsiteY2" fmla="*/ 49788 h 128112"/>
                <a:gd name="connsiteX3" fmla="*/ 89676 w 110276"/>
                <a:gd name="connsiteY3" fmla="*/ 49788 h 128112"/>
                <a:gd name="connsiteX4" fmla="*/ 81193 w 110276"/>
                <a:gd name="connsiteY4" fmla="*/ 26108 h 128112"/>
                <a:gd name="connsiteX5" fmla="*/ 56956 w 110276"/>
                <a:gd name="connsiteY5" fmla="*/ 17001 h 128112"/>
                <a:gd name="connsiteX6" fmla="*/ 110277 w 110276"/>
                <a:gd name="connsiteY6" fmla="*/ 67396 h 128112"/>
                <a:gd name="connsiteX7" fmla="*/ 20601 w 110276"/>
                <a:gd name="connsiteY7" fmla="*/ 67396 h 128112"/>
                <a:gd name="connsiteX8" fmla="*/ 32114 w 110276"/>
                <a:gd name="connsiteY8" fmla="*/ 98969 h 128112"/>
                <a:gd name="connsiteX9" fmla="*/ 58168 w 110276"/>
                <a:gd name="connsiteY9" fmla="*/ 109898 h 128112"/>
                <a:gd name="connsiteX10" fmla="*/ 80587 w 110276"/>
                <a:gd name="connsiteY10" fmla="*/ 103219 h 128112"/>
                <a:gd name="connsiteX11" fmla="*/ 90887 w 110276"/>
                <a:gd name="connsiteY11" fmla="*/ 87432 h 128112"/>
                <a:gd name="connsiteX12" fmla="*/ 110277 w 110276"/>
                <a:gd name="connsiteY12" fmla="*/ 91075 h 128112"/>
                <a:gd name="connsiteX13" fmla="*/ 92099 w 110276"/>
                <a:gd name="connsiteY13" fmla="*/ 118398 h 128112"/>
                <a:gd name="connsiteX14" fmla="*/ 57562 w 110276"/>
                <a:gd name="connsiteY14" fmla="*/ 128113 h 128112"/>
                <a:gd name="connsiteX15" fmla="*/ 15754 w 110276"/>
                <a:gd name="connsiteY15" fmla="*/ 111112 h 128112"/>
                <a:gd name="connsiteX16" fmla="*/ 0 w 110276"/>
                <a:gd name="connsiteY16" fmla="*/ 63753 h 128112"/>
                <a:gd name="connsiteX17" fmla="*/ 4241 w 110276"/>
                <a:gd name="connsiteY17" fmla="*/ 36430 h 128112"/>
                <a:gd name="connsiteX18" fmla="*/ 16360 w 110276"/>
                <a:gd name="connsiteY18" fmla="*/ 16394 h 128112"/>
                <a:gd name="connsiteX19" fmla="*/ 34537 w 110276"/>
                <a:gd name="connsiteY19" fmla="*/ 4250 h 128112"/>
                <a:gd name="connsiteX20" fmla="*/ 56956 w 110276"/>
                <a:gd name="connsiteY20" fmla="*/ 0 h 128112"/>
                <a:gd name="connsiteX21" fmla="*/ 95735 w 110276"/>
                <a:gd name="connsiteY21" fmla="*/ 15786 h 128112"/>
                <a:gd name="connsiteX22" fmla="*/ 110277 w 110276"/>
                <a:gd name="connsiteY22" fmla="*/ 59503 h 128112"/>
                <a:gd name="connsiteX23" fmla="*/ 110277 w 110276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276" h="128112">
                  <a:moveTo>
                    <a:pt x="56956" y="17001"/>
                  </a:moveTo>
                  <a:cubicBezTo>
                    <a:pt x="47261" y="17001"/>
                    <a:pt x="39385" y="20037"/>
                    <a:pt x="33325" y="26108"/>
                  </a:cubicBezTo>
                  <a:cubicBezTo>
                    <a:pt x="26660" y="32180"/>
                    <a:pt x="23025" y="40073"/>
                    <a:pt x="21207" y="49788"/>
                  </a:cubicBezTo>
                  <a:lnTo>
                    <a:pt x="89676" y="49788"/>
                  </a:lnTo>
                  <a:cubicBezTo>
                    <a:pt x="89070" y="40073"/>
                    <a:pt x="86040" y="32180"/>
                    <a:pt x="81193" y="26108"/>
                  </a:cubicBezTo>
                  <a:cubicBezTo>
                    <a:pt x="75740" y="20037"/>
                    <a:pt x="67863" y="17001"/>
                    <a:pt x="56956" y="17001"/>
                  </a:cubicBezTo>
                  <a:moveTo>
                    <a:pt x="110277" y="67396"/>
                  </a:moveTo>
                  <a:lnTo>
                    <a:pt x="20601" y="67396"/>
                  </a:lnTo>
                  <a:cubicBezTo>
                    <a:pt x="21207" y="81361"/>
                    <a:pt x="24843" y="91683"/>
                    <a:pt x="32114" y="98969"/>
                  </a:cubicBezTo>
                  <a:cubicBezTo>
                    <a:pt x="38779" y="106255"/>
                    <a:pt x="47867" y="109898"/>
                    <a:pt x="58168" y="109898"/>
                  </a:cubicBezTo>
                  <a:cubicBezTo>
                    <a:pt x="67863" y="109898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37D608A-56A2-0F4D-B83C-5125774C3DA3}"/>
                </a:ext>
              </a:extLst>
            </p:cNvPr>
            <p:cNvSpPr/>
            <p:nvPr/>
          </p:nvSpPr>
          <p:spPr>
            <a:xfrm>
              <a:off x="981541" y="6004090"/>
              <a:ext cx="105429" cy="123255"/>
            </a:xfrm>
            <a:custGeom>
              <a:avLst/>
              <a:gdLst>
                <a:gd name="connsiteX0" fmla="*/ 0 w 105429"/>
                <a:gd name="connsiteY0" fmla="*/ 123255 h 123255"/>
                <a:gd name="connsiteX1" fmla="*/ 0 w 105429"/>
                <a:gd name="connsiteY1" fmla="*/ 0 h 123255"/>
                <a:gd name="connsiteX2" fmla="*/ 19995 w 105429"/>
                <a:gd name="connsiteY2" fmla="*/ 0 h 123255"/>
                <a:gd name="connsiteX3" fmla="*/ 19995 w 105429"/>
                <a:gd name="connsiteY3" fmla="*/ 50395 h 123255"/>
                <a:gd name="connsiteX4" fmla="*/ 85434 w 105429"/>
                <a:gd name="connsiteY4" fmla="*/ 50395 h 123255"/>
                <a:gd name="connsiteX5" fmla="*/ 85434 w 105429"/>
                <a:gd name="connsiteY5" fmla="*/ 0 h 123255"/>
                <a:gd name="connsiteX6" fmla="*/ 105429 w 105429"/>
                <a:gd name="connsiteY6" fmla="*/ 0 h 123255"/>
                <a:gd name="connsiteX7" fmla="*/ 105429 w 105429"/>
                <a:gd name="connsiteY7" fmla="*/ 123255 h 123255"/>
                <a:gd name="connsiteX8" fmla="*/ 85434 w 105429"/>
                <a:gd name="connsiteY8" fmla="*/ 123255 h 123255"/>
                <a:gd name="connsiteX9" fmla="*/ 85434 w 105429"/>
                <a:gd name="connsiteY9" fmla="*/ 69824 h 123255"/>
                <a:gd name="connsiteX10" fmla="*/ 19995 w 105429"/>
                <a:gd name="connsiteY10" fmla="*/ 69824 h 123255"/>
                <a:gd name="connsiteX11" fmla="*/ 19995 w 105429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429" h="123255">
                  <a:moveTo>
                    <a:pt x="0" y="123255"/>
                  </a:moveTo>
                  <a:lnTo>
                    <a:pt x="0" y="0"/>
                  </a:lnTo>
                  <a:lnTo>
                    <a:pt x="19995" y="0"/>
                  </a:lnTo>
                  <a:lnTo>
                    <a:pt x="19995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5429" y="0"/>
                  </a:lnTo>
                  <a:lnTo>
                    <a:pt x="105429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19995" y="69824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9E2D56B-79BF-B94A-A1AF-575B1A1C53FF}"/>
                </a:ext>
              </a:extLst>
            </p:cNvPr>
            <p:cNvSpPr/>
            <p:nvPr/>
          </p:nvSpPr>
          <p:spPr>
            <a:xfrm>
              <a:off x="1125749" y="6004090"/>
              <a:ext cx="103005" cy="123255"/>
            </a:xfrm>
            <a:custGeom>
              <a:avLst/>
              <a:gdLst>
                <a:gd name="connsiteX0" fmla="*/ 21813 w 103005"/>
                <a:gd name="connsiteY0" fmla="*/ 123255 h 123255"/>
                <a:gd name="connsiteX1" fmla="*/ 0 w 103005"/>
                <a:gd name="connsiteY1" fmla="*/ 123255 h 123255"/>
                <a:gd name="connsiteX2" fmla="*/ 0 w 103005"/>
                <a:gd name="connsiteY2" fmla="*/ 0 h 123255"/>
                <a:gd name="connsiteX3" fmla="*/ 19389 w 103005"/>
                <a:gd name="connsiteY3" fmla="*/ 0 h 123255"/>
                <a:gd name="connsiteX4" fmla="*/ 19389 w 103005"/>
                <a:gd name="connsiteY4" fmla="*/ 96540 h 123255"/>
                <a:gd name="connsiteX5" fmla="*/ 80587 w 103005"/>
                <a:gd name="connsiteY5" fmla="*/ 0 h 123255"/>
                <a:gd name="connsiteX6" fmla="*/ 103006 w 103005"/>
                <a:gd name="connsiteY6" fmla="*/ 0 h 123255"/>
                <a:gd name="connsiteX7" fmla="*/ 103006 w 103005"/>
                <a:gd name="connsiteY7" fmla="*/ 123255 h 123255"/>
                <a:gd name="connsiteX8" fmla="*/ 83616 w 103005"/>
                <a:gd name="connsiteY8" fmla="*/ 123255 h 123255"/>
                <a:gd name="connsiteX9" fmla="*/ 83616 w 103005"/>
                <a:gd name="connsiteY9" fmla="*/ 26108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005" h="123255">
                  <a:moveTo>
                    <a:pt x="21813" y="123255"/>
                  </a:moveTo>
                  <a:lnTo>
                    <a:pt x="0" y="123255"/>
                  </a:lnTo>
                  <a:lnTo>
                    <a:pt x="0" y="0"/>
                  </a:lnTo>
                  <a:lnTo>
                    <a:pt x="19389" y="0"/>
                  </a:lnTo>
                  <a:lnTo>
                    <a:pt x="19389" y="96540"/>
                  </a:lnTo>
                  <a:lnTo>
                    <a:pt x="80587" y="0"/>
                  </a:lnTo>
                  <a:lnTo>
                    <a:pt x="103006" y="0"/>
                  </a:lnTo>
                  <a:lnTo>
                    <a:pt x="103006" y="123255"/>
                  </a:lnTo>
                  <a:lnTo>
                    <a:pt x="83616" y="123255"/>
                  </a:lnTo>
                  <a:lnTo>
                    <a:pt x="83616" y="26108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E46DC9E-427D-EA4F-B748-F67A49365836}"/>
                </a:ext>
              </a:extLst>
            </p:cNvPr>
            <p:cNvSpPr/>
            <p:nvPr/>
          </p:nvSpPr>
          <p:spPr>
            <a:xfrm>
              <a:off x="1267534" y="5957338"/>
              <a:ext cx="103611" cy="170007"/>
            </a:xfrm>
            <a:custGeom>
              <a:avLst/>
              <a:gdLst>
                <a:gd name="connsiteX0" fmla="*/ 52109 w 103611"/>
                <a:gd name="connsiteY0" fmla="*/ 33394 h 170007"/>
                <a:gd name="connsiteX1" fmla="*/ 24237 w 103611"/>
                <a:gd name="connsiteY1" fmla="*/ 24287 h 170007"/>
                <a:gd name="connsiteX2" fmla="*/ 15148 w 103611"/>
                <a:gd name="connsiteY2" fmla="*/ 0 h 170007"/>
                <a:gd name="connsiteX3" fmla="*/ 32113 w 103611"/>
                <a:gd name="connsiteY3" fmla="*/ 0 h 170007"/>
                <a:gd name="connsiteX4" fmla="*/ 37567 w 103611"/>
                <a:gd name="connsiteY4" fmla="*/ 13358 h 170007"/>
                <a:gd name="connsiteX5" fmla="*/ 51503 w 103611"/>
                <a:gd name="connsiteY5" fmla="*/ 18215 h 170007"/>
                <a:gd name="connsiteX6" fmla="*/ 65439 w 103611"/>
                <a:gd name="connsiteY6" fmla="*/ 13358 h 170007"/>
                <a:gd name="connsiteX7" fmla="*/ 70892 w 103611"/>
                <a:gd name="connsiteY7" fmla="*/ 0 h 170007"/>
                <a:gd name="connsiteX8" fmla="*/ 87858 w 103611"/>
                <a:gd name="connsiteY8" fmla="*/ 0 h 170007"/>
                <a:gd name="connsiteX9" fmla="*/ 78769 w 103611"/>
                <a:gd name="connsiteY9" fmla="*/ 24287 h 170007"/>
                <a:gd name="connsiteX10" fmla="*/ 52109 w 103611"/>
                <a:gd name="connsiteY10" fmla="*/ 33394 h 170007"/>
                <a:gd name="connsiteX11" fmla="*/ 21813 w 103611"/>
                <a:gd name="connsiteY11" fmla="*/ 170007 h 170007"/>
                <a:gd name="connsiteX12" fmla="*/ 0 w 103611"/>
                <a:gd name="connsiteY12" fmla="*/ 170007 h 170007"/>
                <a:gd name="connsiteX13" fmla="*/ 0 w 103611"/>
                <a:gd name="connsiteY13" fmla="*/ 46752 h 170007"/>
                <a:gd name="connsiteX14" fmla="*/ 19995 w 103611"/>
                <a:gd name="connsiteY14" fmla="*/ 46752 h 170007"/>
                <a:gd name="connsiteX15" fmla="*/ 19995 w 103611"/>
                <a:gd name="connsiteY15" fmla="*/ 143292 h 170007"/>
                <a:gd name="connsiteX16" fmla="*/ 81193 w 103611"/>
                <a:gd name="connsiteY16" fmla="*/ 46752 h 170007"/>
                <a:gd name="connsiteX17" fmla="*/ 103612 w 103611"/>
                <a:gd name="connsiteY17" fmla="*/ 46752 h 170007"/>
                <a:gd name="connsiteX18" fmla="*/ 103612 w 103611"/>
                <a:gd name="connsiteY18" fmla="*/ 170007 h 170007"/>
                <a:gd name="connsiteX19" fmla="*/ 83616 w 103611"/>
                <a:gd name="connsiteY19" fmla="*/ 170007 h 170007"/>
                <a:gd name="connsiteX20" fmla="*/ 83616 w 103611"/>
                <a:gd name="connsiteY20" fmla="*/ 72860 h 170007"/>
                <a:gd name="connsiteX21" fmla="*/ 21813 w 103611"/>
                <a:gd name="connsiteY21" fmla="*/ 170007 h 17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611" h="170007">
                  <a:moveTo>
                    <a:pt x="52109" y="33394"/>
                  </a:moveTo>
                  <a:cubicBezTo>
                    <a:pt x="39385" y="33394"/>
                    <a:pt x="30296" y="30358"/>
                    <a:pt x="24237" y="24287"/>
                  </a:cubicBezTo>
                  <a:cubicBezTo>
                    <a:pt x="18177" y="18215"/>
                    <a:pt x="15148" y="10322"/>
                    <a:pt x="15148" y="0"/>
                  </a:cubicBezTo>
                  <a:lnTo>
                    <a:pt x="32113" y="0"/>
                  </a:lnTo>
                  <a:cubicBezTo>
                    <a:pt x="32719" y="5464"/>
                    <a:pt x="34537" y="10322"/>
                    <a:pt x="37567" y="13358"/>
                  </a:cubicBezTo>
                  <a:cubicBezTo>
                    <a:pt x="40596" y="16394"/>
                    <a:pt x="45444" y="18215"/>
                    <a:pt x="51503" y="18215"/>
                  </a:cubicBezTo>
                  <a:cubicBezTo>
                    <a:pt x="57562" y="18215"/>
                    <a:pt x="62409" y="16394"/>
                    <a:pt x="65439" y="13358"/>
                  </a:cubicBezTo>
                  <a:cubicBezTo>
                    <a:pt x="68468" y="10322"/>
                    <a:pt x="70286" y="5464"/>
                    <a:pt x="70892" y="0"/>
                  </a:cubicBezTo>
                  <a:lnTo>
                    <a:pt x="87858" y="0"/>
                  </a:lnTo>
                  <a:cubicBezTo>
                    <a:pt x="87252" y="9715"/>
                    <a:pt x="84222" y="17608"/>
                    <a:pt x="78769" y="24287"/>
                  </a:cubicBezTo>
                  <a:cubicBezTo>
                    <a:pt x="73316" y="30358"/>
                    <a:pt x="64227" y="33394"/>
                    <a:pt x="52109" y="33394"/>
                  </a:cubicBezTo>
                  <a:moveTo>
                    <a:pt x="21813" y="170007"/>
                  </a:moveTo>
                  <a:lnTo>
                    <a:pt x="0" y="170007"/>
                  </a:lnTo>
                  <a:lnTo>
                    <a:pt x="0" y="46752"/>
                  </a:lnTo>
                  <a:lnTo>
                    <a:pt x="19995" y="46752"/>
                  </a:lnTo>
                  <a:lnTo>
                    <a:pt x="19995" y="143292"/>
                  </a:lnTo>
                  <a:lnTo>
                    <a:pt x="81193" y="46752"/>
                  </a:lnTo>
                  <a:lnTo>
                    <a:pt x="103612" y="46752"/>
                  </a:lnTo>
                  <a:lnTo>
                    <a:pt x="103612" y="170007"/>
                  </a:lnTo>
                  <a:lnTo>
                    <a:pt x="83616" y="170007"/>
                  </a:lnTo>
                  <a:lnTo>
                    <a:pt x="83616" y="72860"/>
                  </a:lnTo>
                  <a:lnTo>
                    <a:pt x="21813" y="170007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3F66C5F-55B0-C14D-AA50-7ACDBA64B24B}"/>
                </a:ext>
              </a:extLst>
            </p:cNvPr>
            <p:cNvSpPr/>
            <p:nvPr/>
          </p:nvSpPr>
          <p:spPr>
            <a:xfrm>
              <a:off x="356842" y="4732072"/>
              <a:ext cx="1039146" cy="549487"/>
            </a:xfrm>
            <a:custGeom>
              <a:avLst/>
              <a:gdLst>
                <a:gd name="connsiteX0" fmla="*/ 1039146 w 1039146"/>
                <a:gd name="connsiteY0" fmla="*/ 0 h 549487"/>
                <a:gd name="connsiteX1" fmla="*/ 0 w 1039146"/>
                <a:gd name="connsiteY1" fmla="*/ 456591 h 549487"/>
                <a:gd name="connsiteX2" fmla="*/ 0 w 1039146"/>
                <a:gd name="connsiteY2" fmla="*/ 549488 h 549487"/>
                <a:gd name="connsiteX3" fmla="*/ 1039146 w 1039146"/>
                <a:gd name="connsiteY3" fmla="*/ 92897 h 54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146" h="549487">
                  <a:moveTo>
                    <a:pt x="1039146" y="0"/>
                  </a:moveTo>
                  <a:lnTo>
                    <a:pt x="0" y="456591"/>
                  </a:lnTo>
                  <a:lnTo>
                    <a:pt x="0" y="549488"/>
                  </a:lnTo>
                  <a:lnTo>
                    <a:pt x="1039146" y="92897"/>
                  </a:lnTo>
                  <a:close/>
                </a:path>
              </a:pathLst>
            </a:custGeom>
            <a:solidFill>
              <a:srgbClr val="E22B26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</p:spTree>
    <p:extLst>
      <p:ext uri="{BB962C8B-B14F-4D97-AF65-F5344CB8AC3E}">
        <p14:creationId xmlns:p14="http://schemas.microsoft.com/office/powerpoint/2010/main" val="36450272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F413E9-40E0-A046-93E5-106433A74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1662" y="3"/>
            <a:ext cx="478882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20" y="2006758"/>
            <a:ext cx="6427887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0" y="4291541"/>
            <a:ext cx="5490406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712" y="5351956"/>
            <a:ext cx="2345306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321" y="5367504"/>
            <a:ext cx="1836485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188" y="406460"/>
            <a:ext cx="748674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GrpSpPr/>
          <p:nvPr/>
        </p:nvGrpSpPr>
        <p:grpSpPr>
          <a:xfrm>
            <a:off x="322734" y="5445861"/>
            <a:ext cx="837578" cy="720718"/>
            <a:chOff x="322778" y="5445861"/>
            <a:chExt cx="837693" cy="720718"/>
          </a:xfrm>
        </p:grpSpPr>
        <p:grpSp>
          <p:nvGrpSpPr>
            <p:cNvPr id="3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49290" y="5786435"/>
              <a:ext cx="327743" cy="106553"/>
              <a:chOff x="349290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FD809D4D-CEFB-CD44-890E-6CC8CAE30F89}"/>
                  </a:ext>
                </a:extLst>
              </p:cNvPr>
              <p:cNvSpPr/>
              <p:nvPr/>
            </p:nvSpPr>
            <p:spPr>
              <a:xfrm>
                <a:off x="349290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1570AD26-5BB7-D94D-AE4F-C426093ED2DA}"/>
                  </a:ext>
                </a:extLst>
              </p:cNvPr>
              <p:cNvSpPr/>
              <p:nvPr/>
            </p:nvSpPr>
            <p:spPr>
              <a:xfrm>
                <a:off x="432778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DB71EE2F-B57B-C04F-B3F8-2F632116B5E8}"/>
                  </a:ext>
                </a:extLst>
              </p:cNvPr>
              <p:cNvSpPr/>
              <p:nvPr/>
            </p:nvSpPr>
            <p:spPr>
              <a:xfrm>
                <a:off x="501316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3DEF7E2-7DC1-4942-9C85-106595C0C28B}"/>
                  </a:ext>
                </a:extLst>
              </p:cNvPr>
              <p:cNvSpPr/>
              <p:nvPr/>
            </p:nvSpPr>
            <p:spPr>
              <a:xfrm>
                <a:off x="557444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872F911-B5E6-5445-A16F-4041EA39AAD7}"/>
                  </a:ext>
                </a:extLst>
              </p:cNvPr>
              <p:cNvSpPr/>
              <p:nvPr/>
            </p:nvSpPr>
            <p:spPr>
              <a:xfrm>
                <a:off x="622880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3AD634-2BE8-314E-AFDC-4D639CC30A8F}"/>
                </a:ext>
              </a:extLst>
            </p:cNvPr>
            <p:cNvSpPr/>
            <p:nvPr/>
          </p:nvSpPr>
          <p:spPr>
            <a:xfrm>
              <a:off x="691419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2ACB3F3-4CB4-8444-8A0E-8DF00021317C}"/>
                </a:ext>
              </a:extLst>
            </p:cNvPr>
            <p:cNvSpPr/>
            <p:nvPr/>
          </p:nvSpPr>
          <p:spPr>
            <a:xfrm>
              <a:off x="780829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48144D-6708-7A4D-A281-F5E054E1DD23}"/>
                </a:ext>
              </a:extLst>
            </p:cNvPr>
            <p:cNvSpPr/>
            <p:nvPr/>
          </p:nvSpPr>
          <p:spPr>
            <a:xfrm>
              <a:off x="846265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D39686-802C-5F4F-A5D0-4245BDBF74BA}"/>
                </a:ext>
              </a:extLst>
            </p:cNvPr>
            <p:cNvSpPr/>
            <p:nvPr/>
          </p:nvSpPr>
          <p:spPr>
            <a:xfrm>
              <a:off x="910291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4A55DE7-CA8E-0840-8A5D-CAC473787E8B}"/>
                </a:ext>
              </a:extLst>
            </p:cNvPr>
            <p:cNvSpPr/>
            <p:nvPr/>
          </p:nvSpPr>
          <p:spPr>
            <a:xfrm>
              <a:off x="968111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4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1031291" y="5811024"/>
              <a:ext cx="110282" cy="59918"/>
              <a:chOff x="1031291" y="5811024"/>
              <a:chExt cx="110282" cy="59918"/>
            </a:xfrm>
            <a:solidFill>
              <a:srgbClr val="CFD4D9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94A101E-06B7-1947-9317-FC7D7E0291F8}"/>
                  </a:ext>
                </a:extLst>
              </p:cNvPr>
              <p:cNvSpPr/>
              <p:nvPr/>
            </p:nvSpPr>
            <p:spPr>
              <a:xfrm>
                <a:off x="1031291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F755969-685C-9E45-8E21-154064CC4ACA}"/>
                  </a:ext>
                </a:extLst>
              </p:cNvPr>
              <p:cNvSpPr/>
              <p:nvPr/>
            </p:nvSpPr>
            <p:spPr>
              <a:xfrm>
                <a:off x="1087701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1356EE0-0A07-F142-85BE-2D1A3DE3BDD7}"/>
                </a:ext>
              </a:extLst>
            </p:cNvPr>
            <p:cNvSpPr/>
            <p:nvPr/>
          </p:nvSpPr>
          <p:spPr>
            <a:xfrm>
              <a:off x="351829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28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417829" y="5933970"/>
              <a:ext cx="245948" cy="82246"/>
              <a:chOff x="417829" y="5933970"/>
              <a:chExt cx="245948" cy="82246"/>
            </a:xfrm>
            <a:solidFill>
              <a:srgbClr val="CFD4D9"/>
            </a:solidFill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43FD1D5-41D8-2A4E-B5DC-49B4F5A818F2}"/>
                  </a:ext>
                </a:extLst>
              </p:cNvPr>
              <p:cNvSpPr/>
              <p:nvPr/>
            </p:nvSpPr>
            <p:spPr>
              <a:xfrm>
                <a:off x="417829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E64769E-32E5-9F47-9D5B-5483F8F4DE50}"/>
                  </a:ext>
                </a:extLst>
              </p:cNvPr>
              <p:cNvSpPr/>
              <p:nvPr/>
            </p:nvSpPr>
            <p:spPr>
              <a:xfrm>
                <a:off x="482983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B71F156-CD9A-034F-9CBB-CBAB2ECAA703}"/>
                  </a:ext>
                </a:extLst>
              </p:cNvPr>
              <p:cNvSpPr/>
              <p:nvPr/>
            </p:nvSpPr>
            <p:spPr>
              <a:xfrm>
                <a:off x="541932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9AA9C04-C6E9-E342-A945-C5B4E2EAE82C}"/>
                  </a:ext>
                </a:extLst>
              </p:cNvPr>
              <p:cNvSpPr/>
              <p:nvPr/>
            </p:nvSpPr>
            <p:spPr>
              <a:xfrm>
                <a:off x="608214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1962B0C-2005-EF40-9A1E-B753FA614827}"/>
                </a:ext>
              </a:extLst>
            </p:cNvPr>
            <p:cNvSpPr/>
            <p:nvPr/>
          </p:nvSpPr>
          <p:spPr>
            <a:xfrm>
              <a:off x="673650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5422049-BD4A-B140-88D7-FA949505F6A7}"/>
                </a:ext>
              </a:extLst>
            </p:cNvPr>
            <p:cNvSpPr/>
            <p:nvPr/>
          </p:nvSpPr>
          <p:spPr>
            <a:xfrm>
              <a:off x="755162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FF7B6FA-8C8D-6E47-A9DF-DF291042086E}"/>
                </a:ext>
              </a:extLst>
            </p:cNvPr>
            <p:cNvSpPr/>
            <p:nvPr/>
          </p:nvSpPr>
          <p:spPr>
            <a:xfrm>
              <a:off x="819470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AF6EFB-1E57-E94C-AC8D-487785EE95FB}"/>
                </a:ext>
              </a:extLst>
            </p:cNvPr>
            <p:cNvSpPr/>
            <p:nvPr/>
          </p:nvSpPr>
          <p:spPr>
            <a:xfrm>
              <a:off x="886598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7BCDA38-3E2E-3B41-9481-C92AE6AD1D32}"/>
                </a:ext>
              </a:extLst>
            </p:cNvPr>
            <p:cNvSpPr/>
            <p:nvPr/>
          </p:nvSpPr>
          <p:spPr>
            <a:xfrm>
              <a:off x="953727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44C2DB0-5C48-B34D-A28C-AFECC7A74E5E}"/>
                </a:ext>
              </a:extLst>
            </p:cNvPr>
            <p:cNvSpPr/>
            <p:nvPr/>
          </p:nvSpPr>
          <p:spPr>
            <a:xfrm>
              <a:off x="1026778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9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51829" y="6057199"/>
              <a:ext cx="116205" cy="82246"/>
              <a:chOff x="351829" y="6057199"/>
              <a:chExt cx="116205" cy="82246"/>
            </a:xfrm>
            <a:solidFill>
              <a:srgbClr val="CFD4D9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870A2C9-2722-2D42-A794-AB0269D968C3}"/>
                  </a:ext>
                </a:extLst>
              </p:cNvPr>
              <p:cNvSpPr/>
              <p:nvPr/>
            </p:nvSpPr>
            <p:spPr>
              <a:xfrm>
                <a:off x="351829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189C74-7479-0C4B-8B0E-4F62FF8E26F5}"/>
                  </a:ext>
                </a:extLst>
              </p:cNvPr>
              <p:cNvSpPr/>
              <p:nvPr/>
            </p:nvSpPr>
            <p:spPr>
              <a:xfrm>
                <a:off x="416701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E55384D-3B34-9946-8EF3-4606A317DEE6}"/>
                </a:ext>
              </a:extLst>
            </p:cNvPr>
            <p:cNvSpPr/>
            <p:nvPr/>
          </p:nvSpPr>
          <p:spPr>
            <a:xfrm>
              <a:off x="482137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FB921AC-9713-554E-8CF1-4B3D02CE14F8}"/>
                </a:ext>
              </a:extLst>
            </p:cNvPr>
            <p:cNvSpPr/>
            <p:nvPr/>
          </p:nvSpPr>
          <p:spPr>
            <a:xfrm>
              <a:off x="571547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EE2926A-3DFB-D54D-AD92-032FA5608BFB}"/>
                </a:ext>
              </a:extLst>
            </p:cNvPr>
            <p:cNvSpPr/>
            <p:nvPr/>
          </p:nvSpPr>
          <p:spPr>
            <a:xfrm>
              <a:off x="636983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4A249C8-809F-A44B-A673-3F0FCD684A54}"/>
                </a:ext>
              </a:extLst>
            </p:cNvPr>
            <p:cNvSpPr/>
            <p:nvPr/>
          </p:nvSpPr>
          <p:spPr>
            <a:xfrm>
              <a:off x="704111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745E468-FFD0-CF42-B9A0-224DF613E7E0}"/>
                </a:ext>
              </a:extLst>
            </p:cNvPr>
            <p:cNvSpPr/>
            <p:nvPr/>
          </p:nvSpPr>
          <p:spPr>
            <a:xfrm>
              <a:off x="770111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FC246AC-160C-4340-9035-2C36C4A6F42B}"/>
                </a:ext>
              </a:extLst>
            </p:cNvPr>
            <p:cNvSpPr/>
            <p:nvPr/>
          </p:nvSpPr>
          <p:spPr>
            <a:xfrm>
              <a:off x="346188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</p:spTree>
    <p:extLst>
      <p:ext uri="{BB962C8B-B14F-4D97-AF65-F5344CB8AC3E}">
        <p14:creationId xmlns:p14="http://schemas.microsoft.com/office/powerpoint/2010/main" val="81876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083" y="1957400"/>
            <a:ext cx="1766274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898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2978" y="2427825"/>
            <a:ext cx="8213639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499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23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1661" y="1187453"/>
            <a:ext cx="4428514" cy="493236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135078A-1860-4DEB-8A6E-86570DE26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5861" y="1179322"/>
            <a:ext cx="532850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7E0FC19-5795-421B-9053-CB1D799F7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5861" y="2210302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00A07B7-82F2-49B7-9068-0F21404A9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5860" y="2850705"/>
            <a:ext cx="4421641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42862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547" y="1338785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420" y="1343163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547" y="2342563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420" y="2346941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547" y="3318840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420" y="3323217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547" y="4288241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420" y="4292619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385669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763" y="2346850"/>
            <a:ext cx="2570571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303" y="1338791"/>
            <a:ext cx="1115547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8146" y="1323165"/>
            <a:ext cx="1115547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558" y="2346852"/>
            <a:ext cx="2585156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1893" y="2349669"/>
            <a:ext cx="2578282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1685" y="1343793"/>
            <a:ext cx="1115547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59AE10C-77F0-FC45-B9CD-F1DC292A74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489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800D21D-4820-DD46-BE4F-22711F8F5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0586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FFDA42-F94E-534A-842B-A47C3F5FE4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6664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31819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343" y="4289612"/>
            <a:ext cx="7307843" cy="516147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971" y="5349622"/>
            <a:ext cx="3670834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5769" y="5349622"/>
            <a:ext cx="457137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344" y="985810"/>
            <a:ext cx="8207832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15" y="1351556"/>
            <a:ext cx="1694667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10" y="4687749"/>
            <a:ext cx="1799323" cy="15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80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872" y="1331917"/>
            <a:ext cx="6372935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499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1661" y="1331915"/>
            <a:ext cx="4428514" cy="381634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422212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6799" y="838200"/>
            <a:ext cx="8963377" cy="85309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slide</a:t>
            </a:r>
            <a:endParaRPr lang="x-none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482FBEA-12A2-144F-AE69-EF53820D4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672" y="2346852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14" y="2344980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696876-5A37-BD4F-8C96-BD1111D4CE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31672" y="2344980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35024CD-15EF-224E-BF88-02F411F77D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0314" y="4284666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868AB3A-F096-2540-AF41-F164BA1867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31672" y="4284666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0F291-A0E6-7544-9EA2-4DFD4003C6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6800" y="3002795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F6BBC3D-8D0B-C243-BF20-BC4FF5CAAB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1934" y="2346852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D05AC4CC-BCEB-4846-8465-147A1EB1FD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1936" y="3002795"/>
            <a:ext cx="1651755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952AC09-3CFC-F148-A8F4-E73A5FE3969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672" y="4291266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0161F4A-50C3-264C-A222-B046510BB7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6800" y="4947209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27BA8302-402C-704C-A719-FDF6F84001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1934" y="4291266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E3FBDBA-8D47-A149-A13B-07DAA55A691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1936" y="4947209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04F35FED-5463-7446-B94B-5C6AB0FDEAD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96799" y="3548002"/>
            <a:ext cx="1692042" cy="628028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1CD1BB7F-5F50-EA43-B9AC-61FA6101C7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96799" y="5476815"/>
            <a:ext cx="1692042" cy="628028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359F3C84-0FE3-3243-8295-FAACAC9CF38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68158" y="3548002"/>
            <a:ext cx="1692042" cy="628028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27591116-0285-B04A-85C5-54F43CE8EB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68158" y="5476815"/>
            <a:ext cx="1692042" cy="628028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</p:spTree>
    <p:extLst>
      <p:ext uri="{BB962C8B-B14F-4D97-AF65-F5344CB8AC3E}">
        <p14:creationId xmlns:p14="http://schemas.microsoft.com/office/powerpoint/2010/main" val="24133492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5" y="1345664"/>
            <a:ext cx="532850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4" y="2339978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15" y="4879310"/>
            <a:ext cx="442851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8147" y="1345666"/>
            <a:ext cx="2582115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2E12031-D7D1-794A-833C-26A9FD1628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81894" y="3325720"/>
            <a:ext cx="2582115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5831673" y="1324719"/>
            <a:ext cx="2592032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5831673" y="3318523"/>
            <a:ext cx="2592032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189" y="3337307"/>
            <a:ext cx="4421641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A93F06D-AAA5-0840-883D-A275989DDA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31673" y="3380479"/>
            <a:ext cx="2582115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DFAF5D3-F8A2-0543-AD13-8CBE1B38E6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1673" y="1436065"/>
            <a:ext cx="2582115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24625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3" y="839301"/>
            <a:ext cx="8963377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792B98F-E053-9B41-A695-D88F2071F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3" y="1847817"/>
            <a:ext cx="8963377" cy="50727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</p:spTree>
    <p:extLst>
      <p:ext uri="{BB962C8B-B14F-4D97-AF65-F5344CB8AC3E}">
        <p14:creationId xmlns:p14="http://schemas.microsoft.com/office/powerpoint/2010/main" val="41150598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13" y="839301"/>
            <a:ext cx="8963377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792B98F-E053-9B41-A695-D88F2071F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13" y="1847817"/>
            <a:ext cx="8963377" cy="50727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414FC17C-EE67-427A-BCCE-6595C062BD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22" y="3538768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7A4C5788-B059-4401-A6E5-58A0778A4BB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23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14E37B97-5626-4167-A78A-AEA205D13E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111" y="3538768"/>
            <a:ext cx="1190941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10DF6ABE-4056-490E-A908-75AD6F46C7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493" y="3528124"/>
            <a:ext cx="1190943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B51BE689-1114-427A-91A7-87666F835B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7873" y="3538768"/>
            <a:ext cx="1190943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8ADF5591-B2D0-4FFF-8123-5FD0A42FB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7804" y="3499271"/>
            <a:ext cx="1190943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4EE1FBE3-4E08-4B15-860E-1A81AC26B0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6404" y="3499271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DB89061-8286-4D40-9060-C62A90299A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39" y="4219609"/>
            <a:ext cx="1201463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5E2564FB-7579-43B7-B7E4-1D89E3EDB9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59997" y="4238854"/>
            <a:ext cx="1196190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FBD4C3D-5E0D-4D7B-BE3D-43298673AEC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279" y="4219607"/>
            <a:ext cx="1196192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55EBB18-B8E8-42F4-A218-5C0D652A4C8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4498" y="4219606"/>
            <a:ext cx="1196192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7ECBEBDD-D849-4424-A604-5CF19BE17A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5972" y="4198645"/>
            <a:ext cx="1196242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B78A329-23E7-47D6-BE91-C67E61F13BF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3190" y="4162347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448F330F-5E57-4F10-BE0D-005C7550A5E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403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26601C3C-A958-47EB-ACED-62C38974B4D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678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476DD402-E7A5-44F8-BF50-CD328A20B95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787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2CA34F8A-A858-4747-B953-2F80E6A92FC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7806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8" name="Picture Placeholder 5">
            <a:extLst>
              <a:ext uri="{FF2B5EF4-FFF2-40B4-BE49-F238E27FC236}">
                <a16:creationId xmlns:a16="http://schemas.microsoft.com/office/drawing/2014/main" id="{81115C88-9725-4490-ABE8-ACA9ABB2F65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7697" y="2530849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BF47382C-176C-4EB1-925B-68FFE556EFA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5764" y="3507982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BAB3C24C-7A13-47C0-9E95-FA54FE99DB3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2550" y="4171056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71" name="Picture Placeholder 5">
            <a:extLst>
              <a:ext uri="{FF2B5EF4-FFF2-40B4-BE49-F238E27FC236}">
                <a16:creationId xmlns:a16="http://schemas.microsoft.com/office/drawing/2014/main" id="{C3012A80-21FE-410F-AB16-90A64B9025F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7057" y="2539558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6EBBA9F7-2510-491F-8E48-FD6538AAF44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7710" y="3507982"/>
            <a:ext cx="1196190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8898EEF2-329C-48E0-88E2-BB523190610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4496" y="4171056"/>
            <a:ext cx="1201514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81" name="Picture Placeholder 5">
            <a:extLst>
              <a:ext uri="{FF2B5EF4-FFF2-40B4-BE49-F238E27FC236}">
                <a16:creationId xmlns:a16="http://schemas.microsoft.com/office/drawing/2014/main" id="{F0DF8350-6D2B-4769-BA57-FDA8D612308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29003" y="2539558"/>
            <a:ext cx="1190941" cy="780679"/>
          </a:xfrm>
          <a:prstGeom prst="rect">
            <a:avLst/>
          </a:prstGeom>
        </p:spPr>
        <p:txBody>
          <a:bodyPr anchor="ctr"/>
          <a:lstStyle>
            <a:lvl1pPr marL="11112" indent="-11112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AEA9161-7DB1-4AA8-B234-955F7302AEAA}"/>
              </a:ext>
            </a:extLst>
          </p:cNvPr>
          <p:cNvGrpSpPr/>
          <p:nvPr userDrawn="1"/>
        </p:nvGrpSpPr>
        <p:grpSpPr>
          <a:xfrm>
            <a:off x="360314" y="2521317"/>
            <a:ext cx="9668686" cy="3450308"/>
            <a:chOff x="360362" y="2521317"/>
            <a:chExt cx="9670019" cy="2418459"/>
          </a:xfrm>
        </p:grpSpPr>
        <p:cxnSp>
          <p:nvCxnSpPr>
            <p:cNvPr id="72" name="Straight Connector 20">
              <a:extLst>
                <a:ext uri="{FF2B5EF4-FFF2-40B4-BE49-F238E27FC236}">
                  <a16:creationId xmlns:a16="http://schemas.microsoft.com/office/drawing/2014/main" id="{A087AE9A-0AEF-42F8-A568-6F94B18E1AD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036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0">
              <a:extLst>
                <a:ext uri="{FF2B5EF4-FFF2-40B4-BE49-F238E27FC236}">
                  <a16:creationId xmlns:a16="http://schemas.microsoft.com/office/drawing/2014/main" id="{47E48892-43A1-459F-AA39-847A7692F0F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751528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0">
              <a:extLst>
                <a:ext uri="{FF2B5EF4-FFF2-40B4-BE49-F238E27FC236}">
                  <a16:creationId xmlns:a16="http://schemas.microsoft.com/office/drawing/2014/main" id="{AE7976CD-CFA6-461E-873B-FF49D06119C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097211" y="2530846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0">
              <a:extLst>
                <a:ext uri="{FF2B5EF4-FFF2-40B4-BE49-F238E27FC236}">
                  <a16:creationId xmlns:a16="http://schemas.microsoft.com/office/drawing/2014/main" id="{53668770-D3D8-482F-8F07-EAB552CE01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497450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0">
              <a:extLst>
                <a:ext uri="{FF2B5EF4-FFF2-40B4-BE49-F238E27FC236}">
                  <a16:creationId xmlns:a16="http://schemas.microsoft.com/office/drawing/2014/main" id="{52AEC368-A332-4016-9523-FA9EAD0CA9F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87807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0">
              <a:extLst>
                <a:ext uri="{FF2B5EF4-FFF2-40B4-BE49-F238E27FC236}">
                  <a16:creationId xmlns:a16="http://schemas.microsoft.com/office/drawing/2014/main" id="{F2B27E6F-6B18-4330-8D0F-365A95A8F8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258693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0">
              <a:extLst>
                <a:ext uri="{FF2B5EF4-FFF2-40B4-BE49-F238E27FC236}">
                  <a16:creationId xmlns:a16="http://schemas.microsoft.com/office/drawing/2014/main" id="{4D74950C-9682-483C-BEDE-CD9BFAD094A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648245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>
              <a:extLst>
                <a:ext uri="{FF2B5EF4-FFF2-40B4-BE49-F238E27FC236}">
                  <a16:creationId xmlns:a16="http://schemas.microsoft.com/office/drawing/2014/main" id="{C45C951A-4916-40A3-A4FB-8ABBA52CD2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30381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11248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176" y="4284667"/>
            <a:ext cx="8956504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302" y="1331916"/>
            <a:ext cx="1692042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1684" y="1331916"/>
            <a:ext cx="1692042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68146" y="1331914"/>
            <a:ext cx="1655535" cy="183673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176" y="5299602"/>
            <a:ext cx="8956504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9812B3-4792-8040-A022-DC10D37E5D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302" y="3319989"/>
            <a:ext cx="1685693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6114E0-B038-3440-A1CF-C88076BA92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8416" y="3319989"/>
            <a:ext cx="1685693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C63FA3E-FD0F-E54F-B9B7-B88D361207B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4493" y="3319989"/>
            <a:ext cx="168569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569817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6776" y="1342991"/>
            <a:ext cx="7156526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0313" y="4284664"/>
            <a:ext cx="349202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6775" y="2346854"/>
            <a:ext cx="3526939" cy="1436873"/>
          </a:xfrm>
          <a:prstGeom prst="rect">
            <a:avLst/>
          </a:prstGeom>
        </p:spPr>
        <p:txBody>
          <a:bodyPr/>
          <a:lstStyle>
            <a:lvl1pPr marL="171429" indent="-171429">
              <a:buFont typeface="Arial" panose="020B0604020202020204" pitchFamily="34" charset="0"/>
              <a:buChar char="•"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96776" y="4284666"/>
            <a:ext cx="7163399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188" y="1346500"/>
            <a:ext cx="3485143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amet,tetur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8157" y="2346854"/>
            <a:ext cx="3485144" cy="1436873"/>
          </a:xfrm>
          <a:prstGeom prst="rect">
            <a:avLst/>
          </a:prstGeom>
        </p:spPr>
        <p:txBody>
          <a:bodyPr/>
          <a:lstStyle>
            <a:lvl1pPr marL="171429" indent="-171429">
              <a:buFont typeface="Arial" panose="020B0604020202020204" pitchFamily="34" charset="0"/>
              <a:buChar char="•"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091F0F-CB18-734E-8DE8-87F3F185F3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14" y="3801979"/>
            <a:ext cx="1685693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DC2EAD-6ECD-CF4D-B0A3-7D0A6738B9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394" y="3801979"/>
            <a:ext cx="1685693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651383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89" y="1187451"/>
            <a:ext cx="348644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96774" y="1187453"/>
            <a:ext cx="3526941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57" y="1187451"/>
            <a:ext cx="349202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5032" y="2346850"/>
            <a:ext cx="349202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843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3"/>
            <a:ext cx="11520488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46536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14" y="1187450"/>
            <a:ext cx="10799862" cy="469582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19212C"/>
                </a:solidFill>
              </a:defRPr>
            </a:lvl1pPr>
          </a:lstStyle>
          <a:p>
            <a:r>
              <a:rPr lang="en-US" dirty="0"/>
              <a:t>Table</a:t>
            </a:r>
            <a:endParaRPr lang="x-non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740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20" y="2006758"/>
            <a:ext cx="6427887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0" y="4291541"/>
            <a:ext cx="5490406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712" y="5351956"/>
            <a:ext cx="2345306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321" y="5367504"/>
            <a:ext cx="1836485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188" y="406460"/>
            <a:ext cx="748674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734" y="5445861"/>
            <a:ext cx="837578" cy="72071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32ACF-B42E-C940-8035-B879AC6745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1662" y="3"/>
            <a:ext cx="478882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105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14" y="1187454"/>
            <a:ext cx="10799862" cy="469582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7F8183"/>
                </a:solidFill>
              </a:defRPr>
            </a:lvl1pPr>
          </a:lstStyle>
          <a:p>
            <a:endParaRPr lang="x-non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995724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15" y="1194326"/>
            <a:ext cx="7163400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8157" y="1208079"/>
            <a:ext cx="349202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5032" y="2341224"/>
            <a:ext cx="349202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86476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03" y="5561211"/>
            <a:ext cx="1994591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686" y="2203621"/>
            <a:ext cx="7637266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199" y="5456642"/>
            <a:ext cx="838035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6434" y="5511641"/>
            <a:ext cx="108962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4395" y="5561214"/>
            <a:ext cx="3404909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</p:txBody>
      </p:sp>
      <p:grpSp>
        <p:nvGrpSpPr>
          <p:cNvPr id="15" name="Graphic 2">
            <a:extLst>
              <a:ext uri="{FF2B5EF4-FFF2-40B4-BE49-F238E27FC236}">
                <a16:creationId xmlns:a16="http://schemas.microsoft.com/office/drawing/2014/main" id="{40F11E44-1AF8-A041-B789-CADF7AA9753D}"/>
              </a:ext>
            </a:extLst>
          </p:cNvPr>
          <p:cNvGrpSpPr/>
          <p:nvPr userDrawn="1"/>
        </p:nvGrpSpPr>
        <p:grpSpPr>
          <a:xfrm>
            <a:off x="344902" y="2327053"/>
            <a:ext cx="792054" cy="841598"/>
            <a:chOff x="4522787" y="1925637"/>
            <a:chExt cx="2472690" cy="262700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D2B971-C16C-8F4A-B71D-1FCAFEF220DB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B177FA-B9C4-0348-9234-14014F48B60B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E2FDDC-7DE1-8441-9AD1-C61F46339ECA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AA443365-44DD-6049-B8C1-DC81D1B11A4E}"/>
              </a:ext>
            </a:extLst>
          </p:cNvPr>
          <p:cNvGrpSpPr/>
          <p:nvPr userDrawn="1"/>
        </p:nvGrpSpPr>
        <p:grpSpPr>
          <a:xfrm>
            <a:off x="322140" y="5445861"/>
            <a:ext cx="837578" cy="720718"/>
            <a:chOff x="1237542" y="5445861"/>
            <a:chExt cx="837693" cy="720718"/>
          </a:xfrm>
        </p:grpSpPr>
        <p:grpSp>
          <p:nvGrpSpPr>
            <p:cNvPr id="23" name="Graphic 13">
              <a:extLst>
                <a:ext uri="{FF2B5EF4-FFF2-40B4-BE49-F238E27FC236}">
                  <a16:creationId xmlns:a16="http://schemas.microsoft.com/office/drawing/2014/main" id="{5FBEBAB4-8198-0149-BC9E-EA85E807390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3F6BECB-5E13-9A47-908B-D8DDA9F616AF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51EE360-1C01-BB42-9A9C-1A019F76AA81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6F6205D-01CB-4245-AF73-08FBC725C314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3E37A58-7A04-3D4C-B1C2-8DE0C7DC770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5FB3A17-DE30-EC46-85FD-34B2B2EB33B8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A57EE60-CECA-0745-A9C4-EE0F6B57CD75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1D8118-E478-6F49-92CE-6359D0AC6C1A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5B77BF7-A718-7F46-B83C-AF7018415C5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918E6DD-6E3E-8943-88BC-027320426CAB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5310B9-8CA4-C849-B2E3-16871DC771FC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68D06D50-A541-C448-B5A3-276B64E2D4C1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7959E70-C873-A843-8416-EFC12CA91A5C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EDA4857-1DEE-9942-8A97-47957F90C298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0F4E977-DC47-CD42-90E3-8E69C5C4F26F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33" name="Graphic 13">
              <a:extLst>
                <a:ext uri="{FF2B5EF4-FFF2-40B4-BE49-F238E27FC236}">
                  <a16:creationId xmlns:a16="http://schemas.microsoft.com/office/drawing/2014/main" id="{AFB85BBB-793A-B74B-8260-45E6030D7FD9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5005C72-3836-864B-AF7B-93A10AAB71EC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2D3332B-B7D8-9C48-9592-EC48FF7DA69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10E65D4-A347-5048-AABF-494A7E316FDF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5F68474-1C77-FC4A-A55B-D80FB770F4C3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397C7BE-F388-7D4A-9EC7-D85F3562CAB6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5DAA932-1209-AA4C-BCA7-A81CC2B627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3B05C48-04C5-AB40-8AA6-D709FA4E3EBE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F6D605A-1F55-E447-831C-1BDAD4AA188C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1FC9B31-E37F-BE4B-A0BF-EE73657BE81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D78A59F-65ED-154F-9BB0-F3D1A7A2D934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grpSp>
          <p:nvGrpSpPr>
            <p:cNvPr id="40" name="Graphic 13">
              <a:extLst>
                <a:ext uri="{FF2B5EF4-FFF2-40B4-BE49-F238E27FC236}">
                  <a16:creationId xmlns:a16="http://schemas.microsoft.com/office/drawing/2014/main" id="{A3412EFB-25E5-F24C-9AA5-A8B3CDCDE57F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54C67D7-4E2A-194D-8C27-C5B336C4882D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E4D661F3-775B-484D-9B38-07EB4123670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 sz="1800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62245DA-09BF-0D40-B5B8-6858F4AEEA3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EE32939-128C-A04C-8F2B-03BD54544DBA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6A39E2E-C03C-5343-AA11-E77BC8EC94E4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FEF830E-047D-F44F-BD4C-7111A03A4967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34DED5D-3D96-084B-84A2-FB271F0EB68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D18C1D5-F984-8B4E-A0BF-38700579D3AC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sz="1800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B11A7-F13B-A341-B3D6-5CBDA7491E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0643" y="5456641"/>
            <a:ext cx="1768187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347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083" y="1957400"/>
            <a:ext cx="1766274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898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2978" y="2427825"/>
            <a:ext cx="8213639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499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872" y="1331917"/>
            <a:ext cx="6372935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499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1661" y="1331915"/>
            <a:ext cx="4428514" cy="381634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30354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547" y="1338785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420" y="1343163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547" y="2342563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420" y="2346941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547" y="3318840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420" y="3323217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547" y="4288241"/>
            <a:ext cx="711314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420" y="4292619"/>
            <a:ext cx="781980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187515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763" y="2346850"/>
            <a:ext cx="2570571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303" y="1338791"/>
            <a:ext cx="1115547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8146" y="1323165"/>
            <a:ext cx="1115547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8558" y="2346852"/>
            <a:ext cx="2585156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1893" y="2349669"/>
            <a:ext cx="2578282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1685" y="1343793"/>
            <a:ext cx="1115547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499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B82EFEF-ADF0-F943-A704-5A81C7862C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489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D100C84-41B1-E54D-8F64-84573746F8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0586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1C77E27-E12C-174F-A254-A40AB27812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6664" y="4291535"/>
            <a:ext cx="2578846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443922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6799" y="838200"/>
            <a:ext cx="8963377" cy="85309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slide</a:t>
            </a:r>
            <a:endParaRPr lang="x-none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8135" y="5971628"/>
            <a:ext cx="1692041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14" y="356045"/>
            <a:ext cx="10799862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09" y="371976"/>
            <a:ext cx="2447588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6965" y="374007"/>
            <a:ext cx="66321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14" y="2344980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696876-5A37-BD4F-8C96-BD1111D4CE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31672" y="2344980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35024CD-15EF-224E-BF88-02F411F77D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0314" y="4284666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868AB3A-F096-2540-AF41-F164BA1867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31672" y="4284666"/>
            <a:ext cx="1692042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A40012F-57EA-6748-89E7-89CC66B381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672" y="2346852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063C9A0-A0D8-FD4A-AF07-F18ED3AD4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96798" y="3505299"/>
            <a:ext cx="1655535" cy="63490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D8497D6-0353-CD48-B758-B407C8F4E6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6800" y="3002795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AB8EB63-5976-CE4C-9E7C-72FCAF9A53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1934" y="2346852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4F77D7BC-5117-1246-9291-10E4D273F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1934" y="3505299"/>
            <a:ext cx="1655535" cy="634903"/>
          </a:xfrm>
          <a:prstGeom prst="rect">
            <a:avLst/>
          </a:prstGeom>
        </p:spPr>
        <p:txBody>
          <a:bodyPr lIns="108000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810236D-F122-4B44-B378-EC5027D648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1936" y="3002795"/>
            <a:ext cx="1651755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5EA63B5-A66D-5645-AB64-C82107883C7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672" y="4291266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20C81C78-03B6-5042-B665-00F82C4E7B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96798" y="5449714"/>
            <a:ext cx="1655535" cy="63490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976E5F6-62C8-0941-A618-AEA5F56AF90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6800" y="4947209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C9BEE0C9-6208-B643-8CF4-62C4D9CAE3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1934" y="4291266"/>
            <a:ext cx="165553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8A724B17-F841-7F4F-8DBF-A492FC94AA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1934" y="5449714"/>
            <a:ext cx="1655535" cy="634903"/>
          </a:xfrm>
          <a:prstGeom prst="rect">
            <a:avLst/>
          </a:prstGeom>
        </p:spPr>
        <p:txBody>
          <a:bodyPr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BAD9A00-62C7-5C48-8AAC-67AEDB30E0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1936" y="4947209"/>
            <a:ext cx="1675498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005680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15" y="6480176"/>
            <a:ext cx="3420039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269" y="6480175"/>
            <a:ext cx="2520603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0187" y="6480175"/>
            <a:ext cx="720627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5" r:id="rId2"/>
    <p:sldLayoutId id="2147483689" r:id="rId3"/>
    <p:sldLayoutId id="2147483695" r:id="rId4"/>
    <p:sldLayoutId id="2147483657" r:id="rId5"/>
    <p:sldLayoutId id="2147483696" r:id="rId6"/>
    <p:sldLayoutId id="2147483663" r:id="rId7"/>
    <p:sldLayoutId id="2147483664" r:id="rId8"/>
    <p:sldLayoutId id="2147483660" r:id="rId9"/>
    <p:sldLayoutId id="2147483661" r:id="rId10"/>
    <p:sldLayoutId id="2147483736" r:id="rId11"/>
    <p:sldLayoutId id="2147483662" r:id="rId12"/>
    <p:sldLayoutId id="2147483665" r:id="rId13"/>
    <p:sldLayoutId id="2147483750" r:id="rId14"/>
    <p:sldLayoutId id="2147483698" r:id="rId15"/>
    <p:sldLayoutId id="2147483666" r:id="rId16"/>
    <p:sldLayoutId id="2147483669" r:id="rId17"/>
    <p:sldLayoutId id="2147483670" r:id="rId18"/>
    <p:sldLayoutId id="2147483671" r:id="rId19"/>
    <p:sldLayoutId id="2147483697" r:id="rId20"/>
    <p:sldLayoutId id="2147483691" r:id="rId21"/>
  </p:sldLayoutIdLst>
  <p:transition>
    <p:fade/>
  </p:transition>
  <p:hf hdr="0" ftr="0" dt="0"/>
  <p:txStyles>
    <p:titleStyle>
      <a:lvl1pPr algn="l" defTabSz="914286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858" indent="-342858" algn="l" defTabSz="9142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4" algn="l" defTabSz="9142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2" algn="l" defTabSz="9142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2" algn="l" defTabSz="9142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BAE40"/>
          </p15:clr>
        </p15:guide>
        <p15:guide id="2" pos="7257" userDrawn="1">
          <p15:clr>
            <a:srgbClr val="FBAE40"/>
          </p15:clr>
        </p15:guide>
        <p15:guide id="3" orient="horz" userDrawn="1">
          <p15:clr>
            <a:srgbClr val="FBAE40"/>
          </p15:clr>
        </p15:guide>
        <p15:guide id="4" orient="horz" pos="4082" userDrawn="1">
          <p15:clr>
            <a:srgbClr val="FBAE40"/>
          </p15:clr>
        </p15:guide>
        <p15:guide id="5" pos="227" userDrawn="1">
          <p15:clr>
            <a:srgbClr val="5ACBF0"/>
          </p15:clr>
        </p15:guide>
        <p15:guide id="6" pos="1860" userDrawn="1">
          <p15:clr>
            <a:srgbClr val="5ACBF0"/>
          </p15:clr>
        </p15:guide>
        <p15:guide id="7" orient="horz" pos="227" userDrawn="1">
          <p15:clr>
            <a:srgbClr val="FDE53C"/>
          </p15:clr>
        </p15:guide>
        <p15:guide id="8" orient="horz" pos="3855" userDrawn="1">
          <p15:clr>
            <a:srgbClr val="FDE53C"/>
          </p15:clr>
        </p15:guide>
        <p15:guide id="36" orient="horz" pos="2086" userDrawn="1">
          <p15:clr>
            <a:srgbClr val="FDE53C"/>
          </p15:clr>
        </p15:guide>
        <p15:guide id="37" pos="703" userDrawn="1">
          <p15:clr>
            <a:srgbClr val="5ACBF0"/>
          </p15:clr>
        </p15:guide>
        <p15:guide id="38" pos="795" userDrawn="1">
          <p15:clr>
            <a:srgbClr val="5ACBF0"/>
          </p15:clr>
        </p15:guide>
        <p15:guide id="39" pos="1293" userDrawn="1">
          <p15:clr>
            <a:srgbClr val="5ACBF0"/>
          </p15:clr>
        </p15:guide>
        <p15:guide id="40" pos="1384" userDrawn="1">
          <p15:clr>
            <a:srgbClr val="5ACBF0"/>
          </p15:clr>
        </p15:guide>
        <p15:guide id="41" pos="1951" userDrawn="1">
          <p15:clr>
            <a:srgbClr val="5ACBF0"/>
          </p15:clr>
        </p15:guide>
        <p15:guide id="42" pos="2427" userDrawn="1">
          <p15:clr>
            <a:srgbClr val="5ACBF0"/>
          </p15:clr>
        </p15:guide>
        <p15:guide id="43" pos="2519" userDrawn="1">
          <p15:clr>
            <a:srgbClr val="5ACBF0"/>
          </p15:clr>
        </p15:guide>
        <p15:guide id="44" pos="3017" userDrawn="1">
          <p15:clr>
            <a:srgbClr val="5ACBF0"/>
          </p15:clr>
        </p15:guide>
        <p15:guide id="46" pos="3673" userDrawn="1">
          <p15:clr>
            <a:srgbClr val="5ACBF0"/>
          </p15:clr>
        </p15:guide>
        <p15:guide id="48" pos="3107" userDrawn="1">
          <p15:clr>
            <a:srgbClr val="5ACBF0"/>
          </p15:clr>
        </p15:guide>
        <p15:guide id="49" pos="3584" userDrawn="1">
          <p15:clr>
            <a:srgbClr val="5ACBF0"/>
          </p15:clr>
        </p15:guide>
        <p15:guide id="50" pos="4738" userDrawn="1">
          <p15:clr>
            <a:srgbClr val="5ACBF0"/>
          </p15:clr>
        </p15:guide>
        <p15:guide id="51" pos="4240" userDrawn="1">
          <p15:clr>
            <a:srgbClr val="5ACBF0"/>
          </p15:clr>
        </p15:guide>
        <p15:guide id="52" pos="4150" userDrawn="1">
          <p15:clr>
            <a:srgbClr val="5ACBF0"/>
          </p15:clr>
        </p15:guide>
        <p15:guide id="53" pos="4830" userDrawn="1">
          <p15:clr>
            <a:srgbClr val="5ACBF0"/>
          </p15:clr>
        </p15:guide>
        <p15:guide id="54" pos="5306" userDrawn="1">
          <p15:clr>
            <a:srgbClr val="5ACBF0"/>
          </p15:clr>
        </p15:guide>
        <p15:guide id="55" pos="5397" userDrawn="1">
          <p15:clr>
            <a:srgbClr val="5ACBF0"/>
          </p15:clr>
        </p15:guide>
        <p15:guide id="56" pos="5873" userDrawn="1">
          <p15:clr>
            <a:srgbClr val="5ACBF0"/>
          </p15:clr>
        </p15:guide>
        <p15:guide id="57" pos="5964" userDrawn="1">
          <p15:clr>
            <a:srgbClr val="5ACBF0"/>
          </p15:clr>
        </p15:guide>
        <p15:guide id="60" pos="6440" userDrawn="1">
          <p15:clr>
            <a:srgbClr val="5ACBF0"/>
          </p15:clr>
        </p15:guide>
        <p15:guide id="61" pos="6530" userDrawn="1">
          <p15:clr>
            <a:srgbClr val="5ACBF0"/>
          </p15:clr>
        </p15:guide>
        <p15:guide id="62" pos="7030" userDrawn="1">
          <p15:clr>
            <a:srgbClr val="5ACBF0"/>
          </p15:clr>
        </p15:guide>
        <p15:guide id="63" orient="horz" pos="1996" userDrawn="1">
          <p15:clr>
            <a:srgbClr val="FDE53C"/>
          </p15:clr>
        </p15:guide>
        <p15:guide id="64" orient="horz" pos="1474" userDrawn="1">
          <p15:clr>
            <a:srgbClr val="5ACBF0"/>
          </p15:clr>
        </p15:guide>
        <p15:guide id="65" orient="horz" pos="1383" userDrawn="1">
          <p15:clr>
            <a:srgbClr val="5ACBF0"/>
          </p15:clr>
        </p15:guide>
        <p15:guide id="66" orient="horz" pos="839" userDrawn="1">
          <p15:clr>
            <a:srgbClr val="5ACBF0"/>
          </p15:clr>
        </p15:guide>
        <p15:guide id="67" orient="horz" pos="748" userDrawn="1">
          <p15:clr>
            <a:srgbClr val="5ACBF0"/>
          </p15:clr>
        </p15:guide>
        <p15:guide id="68" orient="horz" pos="2608" userDrawn="1">
          <p15:clr>
            <a:srgbClr val="5ACBF0"/>
          </p15:clr>
        </p15:guide>
        <p15:guide id="69" orient="horz" pos="2699" userDrawn="1">
          <p15:clr>
            <a:srgbClr val="5ACBF0"/>
          </p15:clr>
        </p15:guide>
        <p15:guide id="70" orient="horz" pos="3243" userDrawn="1">
          <p15:clr>
            <a:srgbClr val="5ACBF0"/>
          </p15:clr>
        </p15:guide>
        <p15:guide id="71" orient="horz" pos="333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15" y="6480176"/>
            <a:ext cx="3420039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269" y="6480175"/>
            <a:ext cx="2520603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0187" y="6480175"/>
            <a:ext cx="720627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3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37" r:id="rId6"/>
    <p:sldLayoutId id="2147483723" r:id="rId7"/>
    <p:sldLayoutId id="2147483724" r:id="rId8"/>
    <p:sldLayoutId id="2147483722" r:id="rId9"/>
    <p:sldLayoutId id="2147483725" r:id="rId10"/>
    <p:sldLayoutId id="2147483726" r:id="rId11"/>
    <p:sldLayoutId id="2147483727" r:id="rId12"/>
    <p:sldLayoutId id="2147483751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</p:sldLayoutIdLst>
  <p:transition>
    <p:fade/>
  </p:transition>
  <p:hf hdr="0" ftr="0" dt="0"/>
  <p:txStyles>
    <p:titleStyle>
      <a:lvl1pPr algn="l" defTabSz="914286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858" indent="-342858" algn="l" defTabSz="9142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4" algn="l" defTabSz="9142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2" algn="l" defTabSz="9142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2" algn="l" defTabSz="9142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2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BAE40"/>
          </p15:clr>
        </p15:guide>
        <p15:guide id="2" pos="7257" userDrawn="1">
          <p15:clr>
            <a:srgbClr val="FBAE40"/>
          </p15:clr>
        </p15:guide>
        <p15:guide id="3" orient="horz" userDrawn="1">
          <p15:clr>
            <a:srgbClr val="FBAE40"/>
          </p15:clr>
        </p15:guide>
        <p15:guide id="4" orient="horz" pos="4082" userDrawn="1">
          <p15:clr>
            <a:srgbClr val="FBAE40"/>
          </p15:clr>
        </p15:guide>
        <p15:guide id="5" pos="227" userDrawn="1">
          <p15:clr>
            <a:srgbClr val="5ACBF0"/>
          </p15:clr>
        </p15:guide>
        <p15:guide id="6" pos="1860" userDrawn="1">
          <p15:clr>
            <a:srgbClr val="5ACBF0"/>
          </p15:clr>
        </p15:guide>
        <p15:guide id="7" orient="horz" pos="227" userDrawn="1">
          <p15:clr>
            <a:srgbClr val="FDE53C"/>
          </p15:clr>
        </p15:guide>
        <p15:guide id="8" orient="horz" pos="3855" userDrawn="1">
          <p15:clr>
            <a:srgbClr val="FDE53C"/>
          </p15:clr>
        </p15:guide>
        <p15:guide id="36" orient="horz" pos="2086" userDrawn="1">
          <p15:clr>
            <a:srgbClr val="FDE53C"/>
          </p15:clr>
        </p15:guide>
        <p15:guide id="37" pos="703" userDrawn="1">
          <p15:clr>
            <a:srgbClr val="5ACBF0"/>
          </p15:clr>
        </p15:guide>
        <p15:guide id="38" pos="795" userDrawn="1">
          <p15:clr>
            <a:srgbClr val="5ACBF0"/>
          </p15:clr>
        </p15:guide>
        <p15:guide id="39" pos="1293" userDrawn="1">
          <p15:clr>
            <a:srgbClr val="5ACBF0"/>
          </p15:clr>
        </p15:guide>
        <p15:guide id="40" pos="1384" userDrawn="1">
          <p15:clr>
            <a:srgbClr val="5ACBF0"/>
          </p15:clr>
        </p15:guide>
        <p15:guide id="41" pos="1951" userDrawn="1">
          <p15:clr>
            <a:srgbClr val="5ACBF0"/>
          </p15:clr>
        </p15:guide>
        <p15:guide id="42" pos="2427" userDrawn="1">
          <p15:clr>
            <a:srgbClr val="5ACBF0"/>
          </p15:clr>
        </p15:guide>
        <p15:guide id="43" pos="2519" userDrawn="1">
          <p15:clr>
            <a:srgbClr val="5ACBF0"/>
          </p15:clr>
        </p15:guide>
        <p15:guide id="44" pos="3017" userDrawn="1">
          <p15:clr>
            <a:srgbClr val="5ACBF0"/>
          </p15:clr>
        </p15:guide>
        <p15:guide id="46" pos="3673" userDrawn="1">
          <p15:clr>
            <a:srgbClr val="5ACBF0"/>
          </p15:clr>
        </p15:guide>
        <p15:guide id="48" pos="3107" userDrawn="1">
          <p15:clr>
            <a:srgbClr val="5ACBF0"/>
          </p15:clr>
        </p15:guide>
        <p15:guide id="49" pos="3584" userDrawn="1">
          <p15:clr>
            <a:srgbClr val="5ACBF0"/>
          </p15:clr>
        </p15:guide>
        <p15:guide id="50" pos="4738" userDrawn="1">
          <p15:clr>
            <a:srgbClr val="5ACBF0"/>
          </p15:clr>
        </p15:guide>
        <p15:guide id="51" pos="4240" userDrawn="1">
          <p15:clr>
            <a:srgbClr val="5ACBF0"/>
          </p15:clr>
        </p15:guide>
        <p15:guide id="52" pos="4150" userDrawn="1">
          <p15:clr>
            <a:srgbClr val="5ACBF0"/>
          </p15:clr>
        </p15:guide>
        <p15:guide id="53" pos="4830" userDrawn="1">
          <p15:clr>
            <a:srgbClr val="5ACBF0"/>
          </p15:clr>
        </p15:guide>
        <p15:guide id="54" pos="5306" userDrawn="1">
          <p15:clr>
            <a:srgbClr val="5ACBF0"/>
          </p15:clr>
        </p15:guide>
        <p15:guide id="55" pos="5397" userDrawn="1">
          <p15:clr>
            <a:srgbClr val="5ACBF0"/>
          </p15:clr>
        </p15:guide>
        <p15:guide id="56" pos="5873" userDrawn="1">
          <p15:clr>
            <a:srgbClr val="5ACBF0"/>
          </p15:clr>
        </p15:guide>
        <p15:guide id="57" pos="5964" userDrawn="1">
          <p15:clr>
            <a:srgbClr val="5ACBF0"/>
          </p15:clr>
        </p15:guide>
        <p15:guide id="60" pos="6440" userDrawn="1">
          <p15:clr>
            <a:srgbClr val="5ACBF0"/>
          </p15:clr>
        </p15:guide>
        <p15:guide id="61" pos="6530" userDrawn="1">
          <p15:clr>
            <a:srgbClr val="5ACBF0"/>
          </p15:clr>
        </p15:guide>
        <p15:guide id="62" pos="7030" userDrawn="1">
          <p15:clr>
            <a:srgbClr val="5ACBF0"/>
          </p15:clr>
        </p15:guide>
        <p15:guide id="63" orient="horz" pos="1996" userDrawn="1">
          <p15:clr>
            <a:srgbClr val="FDE53C"/>
          </p15:clr>
        </p15:guide>
        <p15:guide id="64" orient="horz" pos="1474" userDrawn="1">
          <p15:clr>
            <a:srgbClr val="5ACBF0"/>
          </p15:clr>
        </p15:guide>
        <p15:guide id="65" orient="horz" pos="1383" userDrawn="1">
          <p15:clr>
            <a:srgbClr val="5ACBF0"/>
          </p15:clr>
        </p15:guide>
        <p15:guide id="66" orient="horz" pos="839" userDrawn="1">
          <p15:clr>
            <a:srgbClr val="5ACBF0"/>
          </p15:clr>
        </p15:guide>
        <p15:guide id="67" orient="horz" pos="748" userDrawn="1">
          <p15:clr>
            <a:srgbClr val="5ACBF0"/>
          </p15:clr>
        </p15:guide>
        <p15:guide id="68" orient="horz" pos="2608" userDrawn="1">
          <p15:clr>
            <a:srgbClr val="5ACBF0"/>
          </p15:clr>
        </p15:guide>
        <p15:guide id="69" orient="horz" pos="2699" userDrawn="1">
          <p15:clr>
            <a:srgbClr val="5ACBF0"/>
          </p15:clr>
        </p15:guide>
        <p15:guide id="70" orient="horz" pos="3243" userDrawn="1">
          <p15:clr>
            <a:srgbClr val="5ACBF0"/>
          </p15:clr>
        </p15:guide>
        <p15:guide id="71" orient="horz" pos="333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D0B629-02D8-4AE6-99D8-DE98D998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79" y="1735659"/>
            <a:ext cx="6890520" cy="2685455"/>
          </a:xfrm>
        </p:spPr>
        <p:txBody>
          <a:bodyPr/>
          <a:lstStyle/>
          <a:p>
            <a:r>
              <a:rPr lang="ru-RU" sz="3600" dirty="0"/>
              <a:t>Программа </a:t>
            </a:r>
            <a:br>
              <a:rPr lang="ru-RU" sz="3600" dirty="0"/>
            </a:br>
            <a:r>
              <a:rPr lang="ru-RU" sz="3600" dirty="0"/>
              <a:t>по развитию </a:t>
            </a:r>
            <a:br>
              <a:rPr lang="ru-RU" sz="3600" dirty="0"/>
            </a:br>
            <a:r>
              <a:rPr lang="ru-RU" sz="3600" dirty="0" smtClean="0"/>
              <a:t>социального предпринимательства</a:t>
            </a:r>
            <a:br>
              <a:rPr lang="ru-RU" sz="3600" dirty="0" smtClean="0"/>
            </a:br>
            <a:r>
              <a:rPr lang="ru-RU" sz="3600" dirty="0" smtClean="0"/>
              <a:t>«Начни свое дело» </a:t>
            </a:r>
            <a:endParaRPr lang="ru-RU" sz="3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38420A-F0A3-EBEC-294B-EE410E2D9A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4"/>
          <a:stretch/>
        </p:blipFill>
        <p:spPr>
          <a:xfrm>
            <a:off x="6731662" y="3"/>
            <a:ext cx="4788827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8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483" y="1345591"/>
            <a:ext cx="8097876" cy="863481"/>
          </a:xfrm>
        </p:spPr>
        <p:txBody>
          <a:bodyPr/>
          <a:lstStyle/>
          <a:p>
            <a:r>
              <a:rPr lang="ru-RU" sz="1800" dirty="0" err="1" smtClean="0"/>
              <a:t>Барбершоп</a:t>
            </a:r>
            <a:endParaRPr lang="ru-RU" sz="1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4375" y="2081578"/>
            <a:ext cx="6566577" cy="3562138"/>
          </a:xfrm>
        </p:spPr>
        <p:txBody>
          <a:bodyPr/>
          <a:lstStyle/>
          <a:p>
            <a:pPr algn="just"/>
            <a:endParaRPr lang="ru-RU" dirty="0" smtClean="0">
              <a:solidFill>
                <a:srgbClr val="676767"/>
              </a:solidFill>
              <a:latin typeface="Verdana"/>
            </a:endParaRPr>
          </a:p>
          <a:p>
            <a:pPr algn="just"/>
            <a:endParaRPr lang="ru-RU" dirty="0" smtClean="0">
              <a:solidFill>
                <a:srgbClr val="676767"/>
              </a:solidFill>
              <a:latin typeface="Verdana"/>
            </a:endParaRPr>
          </a:p>
          <a:p>
            <a:pPr algn="just"/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Первый в городе </a:t>
            </a:r>
            <a:r>
              <a:rPr lang="ru-RU" sz="1600" spc="20" dirty="0" err="1">
                <a:solidFill>
                  <a:srgbClr val="676767"/>
                </a:solidFill>
                <a:latin typeface="Verdana"/>
                <a:cs typeface="Verdana"/>
              </a:rPr>
              <a:t>барбершоп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 с широким перечнем услуг, рассчитанных на мужскую аудиторию. Это студия имиджа, где можно не только подстричься, но и подобрать себе новый образ. </a:t>
            </a:r>
          </a:p>
          <a:p>
            <a:pPr algn="just"/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Это современная парикмахерская и вместе с тем своеобразный мужской клуб, в котором можно не только привести в порядок волосы, бороду и усы, но и приятно провести время, найти единомышленников, завести друзей.</a:t>
            </a:r>
          </a:p>
          <a:p>
            <a:pPr algn="just"/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Инициатива Сергея идет в ногу со временем и позволяет </a:t>
            </a:r>
            <a:r>
              <a:rPr lang="ru-RU" sz="1600" spc="20" dirty="0" err="1">
                <a:solidFill>
                  <a:srgbClr val="676767"/>
                </a:solidFill>
                <a:latin typeface="Verdana"/>
                <a:cs typeface="Verdana"/>
              </a:rPr>
              <a:t>чусовлянам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 получить услуги, которых ранее не было.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635E77E-EAD5-3F4A-8DEA-D8E9E94051B9}"/>
              </a:ext>
            </a:extLst>
          </p:cNvPr>
          <p:cNvSpPr txBox="1"/>
          <p:nvPr/>
        </p:nvSpPr>
        <p:spPr>
          <a:xfrm>
            <a:off x="892099" y="1985441"/>
            <a:ext cx="3779316" cy="263532"/>
          </a:xfrm>
          <a:prstGeom prst="rect">
            <a:avLst/>
          </a:prstGeom>
        </p:spPr>
        <p:txBody>
          <a:bodyPr vert="horz" wrap="square" lIns="0" tIns="17143" rIns="0" bIns="0" rtlCol="0">
            <a:spAutoFit/>
          </a:bodyPr>
          <a:lstStyle/>
          <a:p>
            <a:pPr marL="12699">
              <a:spcBef>
                <a:spcPts val="135"/>
              </a:spcBef>
            </a:pPr>
            <a:r>
              <a:rPr lang="ru-RU" sz="1600" spc="15" dirty="0" smtClean="0">
                <a:latin typeface="Verdana"/>
                <a:cs typeface="Verdana"/>
              </a:rPr>
              <a:t>Сергей Банников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75" y="1931515"/>
            <a:ext cx="422217" cy="422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04" y="806245"/>
            <a:ext cx="3229012" cy="4837471"/>
          </a:xfrm>
          <a:prstGeom prst="rect">
            <a:avLst/>
          </a:prstGeom>
        </p:spPr>
      </p:pic>
      <p:sp>
        <p:nvSpPr>
          <p:cNvPr id="1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3992744" y="1991586"/>
            <a:ext cx="1372048" cy="261608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8">
              <a:spcBef>
                <a:spcPts val="120"/>
              </a:spcBef>
            </a:pPr>
            <a:r>
              <a:rPr lang="ru-RU" sz="1600" spc="11" dirty="0">
                <a:cs typeface="Verdana"/>
              </a:rPr>
              <a:t>Чусовой</a:t>
            </a:r>
            <a:endParaRPr lang="ru-RU" sz="1600" dirty="0">
              <a:cs typeface="Verdana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259" y="1923065"/>
            <a:ext cx="422217" cy="4222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59063" y="5749201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b="1" dirty="0">
                <a:solidFill>
                  <a:srgbClr val="FF0000"/>
                </a:solidFill>
                <a:cs typeface="Verdana"/>
              </a:rPr>
              <a:t>«Первый старт»</a:t>
            </a:r>
            <a:endParaRPr lang="ru-RU" b="1" dirty="0">
              <a:cs typeface="Verdana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14" y="493552"/>
            <a:ext cx="6560895" cy="1334963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Примеры проектов 2022 года</a:t>
            </a:r>
            <a:endParaRPr lang="en-US" sz="3200" spc="51" dirty="0"/>
          </a:p>
        </p:txBody>
      </p:sp>
    </p:spTree>
    <p:extLst>
      <p:ext uri="{BB962C8B-B14F-4D97-AF65-F5344CB8AC3E}">
        <p14:creationId xmlns:p14="http://schemas.microsoft.com/office/powerpoint/2010/main" val="2019774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425" y="1376965"/>
            <a:ext cx="10449659" cy="1005500"/>
          </a:xfrm>
        </p:spPr>
        <p:txBody>
          <a:bodyPr/>
          <a:lstStyle/>
          <a:p>
            <a:pPr marL="12699">
              <a:spcBef>
                <a:spcPts val="135"/>
              </a:spcBef>
            </a:pPr>
            <a:r>
              <a:rPr lang="ru-RU" sz="1800" spc="20" dirty="0" smtClean="0"/>
              <a:t>Реабилитационный центр для бывших заключенных</a:t>
            </a:r>
            <a:endParaRPr lang="ru-RU" sz="1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5232" y="2628438"/>
            <a:ext cx="5257950" cy="2820480"/>
          </a:xfrm>
        </p:spPr>
        <p:txBody>
          <a:bodyPr/>
          <a:lstStyle/>
          <a:p>
            <a:pPr marL="12699" marR="5079" algn="just">
              <a:lnSpc>
                <a:spcPct val="103400"/>
              </a:lnSpc>
              <a:spcBef>
                <a:spcPts val="70"/>
              </a:spcBef>
            </a:pPr>
            <a:r>
              <a:rPr lang="ru-RU" sz="1600" spc="20" dirty="0">
                <a:solidFill>
                  <a:schemeClr val="bg1"/>
                </a:solidFill>
                <a:latin typeface="Verdana"/>
                <a:cs typeface="Verdana"/>
              </a:rPr>
              <a:t>На базе чусовской швейной фабрики «Перспектива» открыт центр реабилитации для бывших заключенных, </a:t>
            </a:r>
            <a:r>
              <a:rPr lang="ru-RU" sz="1600" spc="20" dirty="0" smtClean="0">
                <a:solidFill>
                  <a:schemeClr val="bg1"/>
                </a:solidFill>
                <a:latin typeface="Verdana"/>
                <a:cs typeface="Verdana"/>
              </a:rPr>
              <a:t>сотрудничающий с </a:t>
            </a:r>
            <a:r>
              <a:rPr lang="ru-RU" sz="1600" spc="20" dirty="0">
                <a:solidFill>
                  <a:schemeClr val="bg1"/>
                </a:solidFill>
                <a:latin typeface="Verdana"/>
                <a:cs typeface="Verdana"/>
              </a:rPr>
              <a:t>колониями Пермского края и Приволжского округа. </a:t>
            </a:r>
            <a:r>
              <a:rPr lang="ru-RU" sz="1600" spc="20" dirty="0" smtClean="0">
                <a:solidFill>
                  <a:schemeClr val="bg1"/>
                </a:solidFill>
                <a:latin typeface="Verdana"/>
                <a:cs typeface="Verdana"/>
              </a:rPr>
              <a:t> В нем предлагают </a:t>
            </a:r>
            <a:r>
              <a:rPr lang="ru-RU" sz="1600" spc="20" dirty="0">
                <a:solidFill>
                  <a:schemeClr val="bg1"/>
                </a:solidFill>
                <a:latin typeface="Verdana"/>
                <a:cs typeface="Verdana"/>
              </a:rPr>
              <a:t>место проживания в специально обустроенном жилье с временной регистрацией и работу на фабрике. </a:t>
            </a:r>
            <a:r>
              <a:rPr lang="ru-RU" sz="1600" spc="20" dirty="0" smtClean="0">
                <a:solidFill>
                  <a:schemeClr val="bg1"/>
                </a:solidFill>
                <a:latin typeface="Verdana"/>
                <a:cs typeface="Verdana"/>
              </a:rPr>
              <a:t>Социальная, психологическая, юридическая, </a:t>
            </a:r>
            <a:r>
              <a:rPr lang="ru-RU" sz="1600" spc="20" smtClean="0">
                <a:solidFill>
                  <a:schemeClr val="bg1"/>
                </a:solidFill>
                <a:latin typeface="Verdana"/>
                <a:cs typeface="Verdana"/>
              </a:rPr>
              <a:t>культурная адаптация, место </a:t>
            </a:r>
            <a:r>
              <a:rPr lang="ru-RU" sz="1600" spc="20" dirty="0">
                <a:solidFill>
                  <a:schemeClr val="bg1"/>
                </a:solidFill>
                <a:latin typeface="Verdana"/>
                <a:cs typeface="Verdana"/>
              </a:rPr>
              <a:t>работы и постоянный доход помогут подопечным наладить свою жизнь </a:t>
            </a:r>
            <a:r>
              <a:rPr lang="ru-RU" sz="1600" spc="20" dirty="0" smtClean="0">
                <a:solidFill>
                  <a:schemeClr val="bg1"/>
                </a:solidFill>
                <a:latin typeface="Verdana"/>
                <a:cs typeface="Verdana"/>
              </a:rPr>
              <a:t>и быстрее социализироваться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.</a:t>
            </a: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3109232" y="2028166"/>
            <a:ext cx="787292" cy="261574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spc="5" dirty="0">
                <a:latin typeface="Verdana"/>
                <a:cs typeface="Verdana"/>
              </a:rPr>
              <a:t>В</a:t>
            </a:r>
            <a:r>
              <a:rPr sz="1600" spc="15" dirty="0">
                <a:latin typeface="Verdana"/>
                <a:cs typeface="Verdana"/>
              </a:rPr>
              <a:t>ы</a:t>
            </a:r>
            <a:r>
              <a:rPr sz="1600" spc="5" dirty="0">
                <a:latin typeface="Verdana"/>
                <a:cs typeface="Verdana"/>
              </a:rPr>
              <a:t>к</a:t>
            </a:r>
            <a:r>
              <a:rPr sz="1600" spc="10" dirty="0">
                <a:latin typeface="Verdana"/>
                <a:cs typeface="Verdana"/>
              </a:rPr>
              <a:t>са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5" y="1943248"/>
            <a:ext cx="422217" cy="4222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798" y="1970519"/>
            <a:ext cx="422217" cy="422217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91072" y="2013375"/>
            <a:ext cx="1457530" cy="494109"/>
          </a:xfrm>
          <a:prstGeom prst="rect">
            <a:avLst/>
          </a:prstGeom>
        </p:spPr>
        <p:txBody>
          <a:bodyPr vert="horz" wrap="square" lIns="0" tIns="7619" rIns="0" bIns="0" rtlCol="0">
            <a:spAutoFit/>
          </a:bodyPr>
          <a:lstStyle/>
          <a:p>
            <a:pPr marL="12699" marR="5079">
              <a:lnSpc>
                <a:spcPct val="102600"/>
              </a:lnSpc>
              <a:spcBef>
                <a:spcPts val="60"/>
              </a:spcBef>
            </a:pPr>
            <a:r>
              <a:rPr lang="ru-RU" sz="1600" spc="10" dirty="0" smtClean="0">
                <a:cs typeface="Verdana"/>
              </a:rPr>
              <a:t>Римма </a:t>
            </a:r>
            <a:r>
              <a:rPr lang="ru-RU" sz="1600" spc="10" dirty="0" err="1" smtClean="0">
                <a:cs typeface="Verdana"/>
              </a:rPr>
              <a:t>Присмотрова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068DB1E6-77CF-3641-984D-F03CF5B891F7}"/>
              </a:ext>
            </a:extLst>
          </p:cNvPr>
          <p:cNvSpPr txBox="1"/>
          <p:nvPr/>
        </p:nvSpPr>
        <p:spPr>
          <a:xfrm>
            <a:off x="4267200" y="2010151"/>
            <a:ext cx="1147836" cy="514814"/>
          </a:xfrm>
          <a:prstGeom prst="rect">
            <a:avLst/>
          </a:prstGeom>
        </p:spPr>
        <p:txBody>
          <a:bodyPr vert="horz" wrap="square" lIns="0" tIns="7619" rIns="0" bIns="0" rtlCol="0">
            <a:spAutoFit/>
          </a:bodyPr>
          <a:lstStyle/>
          <a:p>
            <a:pPr marL="12699" marR="5079">
              <a:lnSpc>
                <a:spcPct val="102600"/>
              </a:lnSpc>
              <a:spcBef>
                <a:spcPts val="60"/>
              </a:spcBef>
            </a:pPr>
            <a:r>
              <a:rPr sz="1600" spc="5" dirty="0" err="1" smtClean="0">
                <a:latin typeface="Verdana"/>
                <a:cs typeface="Verdana"/>
              </a:rPr>
              <a:t>рабо</a:t>
            </a:r>
            <a:r>
              <a:rPr sz="1600" spc="10" dirty="0" err="1" smtClean="0">
                <a:latin typeface="Verdana"/>
                <a:cs typeface="Verdana"/>
              </a:rPr>
              <a:t>ч</a:t>
            </a:r>
            <a:r>
              <a:rPr lang="ru-RU" sz="1600" spc="10" dirty="0" smtClean="0">
                <a:latin typeface="Verdana"/>
                <a:cs typeface="Verdana"/>
              </a:rPr>
              <a:t>их</a:t>
            </a:r>
            <a:r>
              <a:rPr sz="1600" spc="10" dirty="0" smtClean="0">
                <a:latin typeface="Verdana"/>
                <a:cs typeface="Verdana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10" dirty="0" err="1" smtClean="0">
                <a:latin typeface="Verdana"/>
                <a:cs typeface="Verdana"/>
              </a:rPr>
              <a:t>мест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8560F4-66CC-ED47-A08E-CEE8E293E6FA}"/>
              </a:ext>
            </a:extLst>
          </p:cNvPr>
          <p:cNvSpPr/>
          <p:nvPr/>
        </p:nvSpPr>
        <p:spPr>
          <a:xfrm>
            <a:off x="3923221" y="1970726"/>
            <a:ext cx="319423" cy="4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0" dirty="0" smtClean="0">
                <a:solidFill>
                  <a:srgbClr val="DF3E38"/>
                </a:solidFill>
                <a:cs typeface="Verdana"/>
              </a:rPr>
              <a:t>5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27" y="1879715"/>
            <a:ext cx="5722766" cy="38151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82360" y="5877280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b="1" dirty="0">
                <a:solidFill>
                  <a:srgbClr val="FF0000"/>
                </a:solidFill>
                <a:cs typeface="Verdana"/>
              </a:rPr>
              <a:t>«Эффективность и развитие»</a:t>
            </a:r>
            <a:endParaRPr lang="ru-RU" b="1" dirty="0">
              <a:cs typeface="Verdana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425" y="609186"/>
            <a:ext cx="8545725" cy="706383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Примеры проектов 2022 года</a:t>
            </a:r>
            <a:endParaRPr lang="en-US" sz="3200" spc="51" dirty="0"/>
          </a:p>
        </p:txBody>
      </p:sp>
    </p:spTree>
    <p:extLst>
      <p:ext uri="{BB962C8B-B14F-4D97-AF65-F5344CB8AC3E}">
        <p14:creationId xmlns:p14="http://schemas.microsoft.com/office/powerpoint/2010/main" val="460436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567" y="1235017"/>
            <a:ext cx="6309600" cy="863480"/>
          </a:xfrm>
        </p:spPr>
        <p:txBody>
          <a:bodyPr/>
          <a:lstStyle/>
          <a:p>
            <a:pPr marL="12698">
              <a:spcBef>
                <a:spcPts val="135"/>
              </a:spcBef>
            </a:pPr>
            <a:r>
              <a:rPr lang="ru-RU" sz="1800" spc="20" dirty="0" smtClean="0"/>
              <a:t>«</a:t>
            </a:r>
            <a:r>
              <a:rPr lang="ru-RU" sz="1800" spc="20" dirty="0" err="1" smtClean="0"/>
              <a:t>Вау</a:t>
            </a:r>
            <a:r>
              <a:rPr lang="ru-RU" sz="1800" spc="20" dirty="0" smtClean="0"/>
              <a:t>-эффект» -семейный бизнес</a:t>
            </a:r>
            <a:endParaRPr lang="ru-RU" sz="1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317" y="2330279"/>
            <a:ext cx="5774983" cy="3109590"/>
          </a:xfrm>
        </p:spPr>
        <p:txBody>
          <a:bodyPr/>
          <a:lstStyle/>
          <a:p>
            <a:pPr marR="74921" algn="just">
              <a:lnSpc>
                <a:spcPct val="103400"/>
              </a:lnSpc>
              <a:spcAft>
                <a:spcPts val="600"/>
              </a:spcAft>
            </a:pP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В 2019 году сестры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Александра и Юлия впервые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приняли участие в программе ОМК с проектом детского досугового центра «В домике» и выиграли грант на его реализацию. С тех пор они организуют семейные мероприятия в Чусовом, а также городах Гремячинск, Горнозаводск и Лысьва.</a:t>
            </a:r>
          </a:p>
          <a:p>
            <a:pPr marR="74921" algn="just">
              <a:lnSpc>
                <a:spcPct val="103400"/>
              </a:lnSpc>
              <a:spcAft>
                <a:spcPts val="600"/>
              </a:spcAft>
            </a:pP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В 2022 году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социальные предпринимательницы развили свой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проект и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добавили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перечень услуг эффектные технологичные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шоу.</a:t>
            </a:r>
          </a:p>
          <a:p>
            <a:pPr marR="74921" algn="just">
              <a:lnSpc>
                <a:spcPct val="103400"/>
              </a:lnSpc>
              <a:spcAft>
                <a:spcPts val="600"/>
              </a:spcAft>
            </a:pP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Проект положительно влияет на узнаваемость и имидж территории, на увеличение количества гостей из других регионов и в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целом на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развитие внутреннего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туризма.</a:t>
            </a: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B93F9B53-0100-F24A-85CE-BC5144575A94}"/>
              </a:ext>
            </a:extLst>
          </p:cNvPr>
          <p:cNvSpPr txBox="1"/>
          <p:nvPr/>
        </p:nvSpPr>
        <p:spPr>
          <a:xfrm>
            <a:off x="3992744" y="1755616"/>
            <a:ext cx="1372048" cy="261608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8">
              <a:spcBef>
                <a:spcPts val="120"/>
              </a:spcBef>
            </a:pPr>
            <a:r>
              <a:rPr lang="ru-RU" sz="1600" spc="11" dirty="0">
                <a:cs typeface="Verdana"/>
              </a:rPr>
              <a:t>Чусовой</a:t>
            </a:r>
            <a:endParaRPr lang="ru-RU" sz="1600" dirty="0"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7" y="1694808"/>
            <a:ext cx="422217" cy="4222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14911B-1CB3-0141-AE4E-F1C24EFC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259" y="1687095"/>
            <a:ext cx="422217" cy="422217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968323" y="1616888"/>
            <a:ext cx="2364812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cs typeface="Verdana"/>
              </a:rPr>
              <a:t>Александра Вяткина Юлия Побединская</a:t>
            </a:r>
            <a:endParaRPr lang="ru-RU" sz="1600" dirty="0">
              <a:cs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66" y="2023717"/>
            <a:ext cx="4926260" cy="34161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079005" y="5507948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b="1" dirty="0">
                <a:solidFill>
                  <a:srgbClr val="FF0000"/>
                </a:solidFill>
                <a:cs typeface="Verdana"/>
              </a:rPr>
              <a:t>«Эффективность и развитие»</a:t>
            </a:r>
            <a:endParaRPr lang="ru-RU" b="1" dirty="0">
              <a:cs typeface="Verdana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425" y="499674"/>
            <a:ext cx="8545725" cy="102416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Примеры проектов 2022 года</a:t>
            </a:r>
            <a:endParaRPr lang="en-US" sz="3200" spc="51" dirty="0"/>
          </a:p>
        </p:txBody>
      </p:sp>
    </p:spTree>
    <p:extLst>
      <p:ext uri="{BB962C8B-B14F-4D97-AF65-F5344CB8AC3E}">
        <p14:creationId xmlns:p14="http://schemas.microsoft.com/office/powerpoint/2010/main" val="540870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BA6F-D8F2-854C-BA6E-93E09FC24F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9803" y="5561211"/>
            <a:ext cx="3184626" cy="848542"/>
          </a:xfrm>
        </p:spPr>
        <p:txBody>
          <a:bodyPr/>
          <a:lstStyle/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ru-RU" dirty="0"/>
          </a:p>
          <a:p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/>
          </a:p>
          <a:p>
            <a:pPr lvl="0"/>
            <a:endParaRPr lang="x-none" dirty="0"/>
          </a:p>
          <a:p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747EB-80E9-A941-8F50-6A56F5F89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633F2F-F31B-F947-80CC-3A55B8CD2F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90246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398" y="252397"/>
            <a:ext cx="9660546" cy="1024160"/>
          </a:xfrm>
        </p:spPr>
        <p:txBody>
          <a:bodyPr/>
          <a:lstStyle/>
          <a:p>
            <a:r>
              <a:rPr lang="ru-RU" sz="3200" spc="25" dirty="0">
                <a:solidFill>
                  <a:srgbClr val="18202C"/>
                </a:solidFill>
              </a:rPr>
              <a:t>Цели</a:t>
            </a:r>
            <a:r>
              <a:rPr lang="en-US" sz="3200" spc="25" dirty="0">
                <a:solidFill>
                  <a:srgbClr val="18202C"/>
                </a:solidFill>
              </a:rPr>
              <a:t> </a:t>
            </a:r>
            <a:r>
              <a:rPr lang="ru-RU" sz="3200" spc="25" dirty="0" smtClean="0">
                <a:solidFill>
                  <a:srgbClr val="18202C"/>
                </a:solidFill>
              </a:rPr>
              <a:t>и задачи программы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D3AF2-3C74-4AD8-A80E-0A9A18BF2E55}"/>
              </a:ext>
            </a:extLst>
          </p:cNvPr>
          <p:cNvSpPr txBox="1"/>
          <p:nvPr/>
        </p:nvSpPr>
        <p:spPr>
          <a:xfrm>
            <a:off x="1001398" y="1180414"/>
            <a:ext cx="946969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</a:t>
            </a:r>
            <a:r>
              <a:rPr lang="ru-RU" sz="1600" dirty="0" smtClean="0">
                <a:solidFill>
                  <a:srgbClr val="676767"/>
                </a:solidFill>
              </a:rPr>
              <a:t>Знакомство  с лучшими российскими практиками </a:t>
            </a:r>
            <a:r>
              <a:rPr lang="ru-RU" sz="1600" dirty="0">
                <a:solidFill>
                  <a:srgbClr val="676767"/>
                </a:solidFill>
              </a:rPr>
              <a:t>в сфере социального </a:t>
            </a:r>
            <a:r>
              <a:rPr lang="ru-RU" sz="1600" dirty="0" smtClean="0">
                <a:solidFill>
                  <a:srgbClr val="676767"/>
                </a:solidFill>
              </a:rPr>
              <a:t>предпринимательства </a:t>
            </a:r>
            <a:endParaRPr lang="ru-RU" sz="1600" dirty="0">
              <a:solidFill>
                <a:srgbClr val="676767"/>
              </a:solidFill>
            </a:endParaRPr>
          </a:p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– Помощь в развитии малого бизнеса в городах присутствия ОМК </a:t>
            </a:r>
            <a:endParaRPr lang="ru-RU" sz="1600" dirty="0">
              <a:solidFill>
                <a:srgbClr val="676767"/>
              </a:solidFill>
            </a:endParaRPr>
          </a:p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</a:t>
            </a:r>
            <a:r>
              <a:rPr lang="ru-RU" sz="1600" dirty="0" smtClean="0">
                <a:solidFill>
                  <a:srgbClr val="676767"/>
                </a:solidFill>
              </a:rPr>
              <a:t>Предоставление </a:t>
            </a:r>
            <a:r>
              <a:rPr lang="ru-RU" sz="1600" dirty="0">
                <a:solidFill>
                  <a:srgbClr val="676767"/>
                </a:solidFill>
              </a:rPr>
              <a:t>возможности жителям города заявить о собственных  социальных идеях </a:t>
            </a:r>
            <a:r>
              <a:rPr lang="ru-RU" sz="1600" dirty="0" smtClean="0">
                <a:solidFill>
                  <a:srgbClr val="676767"/>
                </a:solidFill>
              </a:rPr>
              <a:t>и получить </a:t>
            </a:r>
            <a:r>
              <a:rPr lang="ru-RU" sz="1600" dirty="0">
                <a:solidFill>
                  <a:srgbClr val="676767"/>
                </a:solidFill>
              </a:rPr>
              <a:t>дальнейшую финансовую поддержку на их </a:t>
            </a:r>
            <a:r>
              <a:rPr lang="ru-RU" sz="1600" dirty="0" smtClean="0">
                <a:solidFill>
                  <a:srgbClr val="676767"/>
                </a:solidFill>
              </a:rPr>
              <a:t>реализацию </a:t>
            </a:r>
            <a:endParaRPr lang="ru-RU" sz="1600" dirty="0">
              <a:solidFill>
                <a:srgbClr val="676767"/>
              </a:solidFill>
            </a:endParaRPr>
          </a:p>
          <a:p>
            <a:pPr marL="12698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– </a:t>
            </a:r>
            <a:r>
              <a:rPr lang="ru-RU" sz="1600" dirty="0" smtClean="0">
                <a:solidFill>
                  <a:srgbClr val="676767"/>
                </a:solidFill>
              </a:rPr>
              <a:t>Создание площадки </a:t>
            </a:r>
            <a:r>
              <a:rPr lang="ru-RU" sz="1600" dirty="0">
                <a:solidFill>
                  <a:srgbClr val="676767"/>
                </a:solidFill>
              </a:rPr>
              <a:t>для общения и взаимодействия </a:t>
            </a:r>
            <a:r>
              <a:rPr lang="ru-RU" sz="1600" dirty="0" smtClean="0">
                <a:solidFill>
                  <a:srgbClr val="676767"/>
                </a:solidFill>
              </a:rPr>
              <a:t>по </a:t>
            </a:r>
            <a:r>
              <a:rPr lang="ru-RU" sz="1600" dirty="0">
                <a:solidFill>
                  <a:srgbClr val="676767"/>
                </a:solidFill>
              </a:rPr>
              <a:t>различным </a:t>
            </a:r>
            <a:r>
              <a:rPr lang="ru-RU" sz="1600" dirty="0" smtClean="0">
                <a:solidFill>
                  <a:srgbClr val="676767"/>
                </a:solidFill>
              </a:rPr>
              <a:t>сферам </a:t>
            </a:r>
            <a:r>
              <a:rPr lang="ru-RU" sz="1600" dirty="0">
                <a:solidFill>
                  <a:srgbClr val="676767"/>
                </a:solidFill>
              </a:rPr>
              <a:t>деятельности </a:t>
            </a:r>
            <a:r>
              <a:rPr lang="ru-RU" sz="1600" dirty="0" smtClean="0">
                <a:solidFill>
                  <a:srgbClr val="676767"/>
                </a:solidFill>
              </a:rPr>
              <a:t>и для любых участников, объединенных </a:t>
            </a:r>
            <a:r>
              <a:rPr lang="ru-RU" sz="1600" dirty="0">
                <a:solidFill>
                  <a:srgbClr val="676767"/>
                </a:solidFill>
              </a:rPr>
              <a:t>стремлением решать общие для </a:t>
            </a:r>
            <a:r>
              <a:rPr lang="ru-RU" sz="1600" dirty="0" smtClean="0">
                <a:solidFill>
                  <a:srgbClr val="676767"/>
                </a:solidFill>
              </a:rPr>
              <a:t>региона социальные проблемы</a:t>
            </a:r>
            <a:endParaRPr lang="ru-RU" sz="1600" dirty="0">
              <a:solidFill>
                <a:srgbClr val="676767"/>
              </a:solidFill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5FB7BC97-447E-4841-BBDE-F6793BBE210C}"/>
              </a:ext>
            </a:extLst>
          </p:cNvPr>
          <p:cNvSpPr txBox="1"/>
          <p:nvPr/>
        </p:nvSpPr>
        <p:spPr>
          <a:xfrm>
            <a:off x="1102131" y="3490462"/>
            <a:ext cx="1685693" cy="262891"/>
          </a:xfrm>
          <a:prstGeom prst="rect">
            <a:avLst/>
          </a:prstGeom>
        </p:spPr>
        <p:txBody>
          <a:bodyPr vert="horz" wrap="square" lIns="0" tIns="16509" rIns="0" bIns="0" rtlCol="0">
            <a:spAutoFit/>
          </a:bodyPr>
          <a:lstStyle/>
          <a:p>
            <a:pPr marL="12698">
              <a:spcBef>
                <a:spcPts val="131"/>
              </a:spcBef>
            </a:pPr>
            <a:r>
              <a:rPr sz="1600" b="1" spc="31" dirty="0">
                <a:solidFill>
                  <a:srgbClr val="19212C"/>
                </a:solidFill>
                <a:latin typeface="Verdana"/>
                <a:cs typeface="Verdana"/>
              </a:rPr>
              <a:t>Па</a:t>
            </a:r>
            <a:r>
              <a:rPr sz="1600" b="1" spc="20" dirty="0">
                <a:solidFill>
                  <a:srgbClr val="19212C"/>
                </a:solidFill>
                <a:latin typeface="Verdana"/>
                <a:cs typeface="Verdana"/>
              </a:rPr>
              <a:t>р</a:t>
            </a:r>
            <a:r>
              <a:rPr sz="1600" b="1" spc="15" dirty="0">
                <a:solidFill>
                  <a:srgbClr val="19212C"/>
                </a:solidFill>
                <a:latin typeface="Verdana"/>
                <a:cs typeface="Verdana"/>
              </a:rPr>
              <a:t>т</a:t>
            </a:r>
            <a:r>
              <a:rPr sz="1600" b="1" spc="25" dirty="0">
                <a:solidFill>
                  <a:srgbClr val="19212C"/>
                </a:solidFill>
                <a:latin typeface="Verdana"/>
                <a:cs typeface="Verdana"/>
              </a:rPr>
              <a:t>неры</a:t>
            </a:r>
            <a:r>
              <a:rPr sz="1600" b="1" spc="11" dirty="0">
                <a:solidFill>
                  <a:srgbClr val="19212C"/>
                </a:solidFill>
                <a:latin typeface="Verdana"/>
                <a:cs typeface="Verdana"/>
              </a:rPr>
              <a:t>:</a:t>
            </a:r>
            <a:endParaRPr sz="1600" b="1" dirty="0">
              <a:solidFill>
                <a:srgbClr val="19212C"/>
              </a:solidFill>
              <a:latin typeface="Verdana"/>
              <a:cs typeface="Verdana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D45BFCDE-A909-594B-9AA9-118D10840699}"/>
              </a:ext>
            </a:extLst>
          </p:cNvPr>
          <p:cNvSpPr txBox="1"/>
          <p:nvPr/>
        </p:nvSpPr>
        <p:spPr>
          <a:xfrm>
            <a:off x="950854" y="5287994"/>
            <a:ext cx="1462606" cy="473846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Чусовской завод ОМК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256315A5-2858-DA41-B287-DEF08EB8AE82}"/>
              </a:ext>
            </a:extLst>
          </p:cNvPr>
          <p:cNvSpPr txBox="1"/>
          <p:nvPr/>
        </p:nvSpPr>
        <p:spPr>
          <a:xfrm>
            <a:off x="4458087" y="5311416"/>
            <a:ext cx="2367813" cy="93551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Чусовской фонд поддержки и развития предпринимательства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90F1DB85-1177-AA41-9EDD-9195318EDE9E}"/>
              </a:ext>
            </a:extLst>
          </p:cNvPr>
          <p:cNvSpPr txBox="1"/>
          <p:nvPr/>
        </p:nvSpPr>
        <p:spPr>
          <a:xfrm>
            <a:off x="6850669" y="5302402"/>
            <a:ext cx="1678400" cy="93551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Администрация Чусовского городского округа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87E1A910-F165-3A4A-8BA0-474E2F7233A6}"/>
              </a:ext>
            </a:extLst>
          </p:cNvPr>
          <p:cNvSpPr txBox="1"/>
          <p:nvPr/>
        </p:nvSpPr>
        <p:spPr>
          <a:xfrm>
            <a:off x="2365947" y="5297651"/>
            <a:ext cx="2285622" cy="935510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780"/>
              </a:lnSpc>
              <a:spcBef>
                <a:spcPts val="600"/>
              </a:spcBef>
            </a:pPr>
            <a:r>
              <a:rPr lang="ru-RU" sz="1600" dirty="0">
                <a:solidFill>
                  <a:srgbClr val="676767"/>
                </a:solidFill>
              </a:rPr>
              <a:t>Центр развития социальных проектов «Перспектива» 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118577B6-244E-C54A-ABEC-2005C939EEAD}"/>
              </a:ext>
            </a:extLst>
          </p:cNvPr>
          <p:cNvSpPr txBox="1"/>
          <p:nvPr/>
        </p:nvSpPr>
        <p:spPr>
          <a:xfrm>
            <a:off x="8375065" y="5287994"/>
            <a:ext cx="2819116" cy="832918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lnSpc>
                <a:spcPts val="1640"/>
              </a:lnSpc>
              <a:spcBef>
                <a:spcPts val="95"/>
              </a:spcBef>
            </a:pPr>
            <a:r>
              <a:rPr lang="ru-RU" sz="1600" dirty="0">
                <a:solidFill>
                  <a:srgbClr val="676767"/>
                </a:solidFill>
              </a:rPr>
              <a:t>Министерства промышленности, предпринимательства и торговли Пермского края</a:t>
            </a:r>
            <a:endParaRPr sz="1600" dirty="0">
              <a:solidFill>
                <a:srgbClr val="676767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99CB7-7F2E-914E-BAD9-9FA7CA3B7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74" y="3947578"/>
            <a:ext cx="1152366" cy="11523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D42C35-F54B-C849-A227-BC65F86D8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128" y="3971690"/>
            <a:ext cx="1152366" cy="11523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DBBBBD-DF24-D24B-8EE8-27C834A98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609" y="3962421"/>
            <a:ext cx="1152366" cy="11523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20C76C-D90B-784C-94C4-439D1099389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40" y="3973070"/>
            <a:ext cx="1152366" cy="11509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BD66B2-3EB4-8547-9BFC-0B1557F48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699" y="3905612"/>
            <a:ext cx="1218444" cy="121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9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8" y="393412"/>
            <a:ext cx="9660546" cy="1024160"/>
          </a:xfrm>
        </p:spPr>
        <p:txBody>
          <a:bodyPr/>
          <a:lstStyle/>
          <a:p>
            <a:r>
              <a:rPr lang="ru-RU" sz="3200" spc="20" dirty="0"/>
              <a:t>Компоненты и этапы программы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A10B3E9F-49CA-CA4F-A6BA-01E8DDE9D622}"/>
              </a:ext>
            </a:extLst>
          </p:cNvPr>
          <p:cNvSpPr txBox="1">
            <a:spLocks/>
          </p:cNvSpPr>
          <p:nvPr/>
        </p:nvSpPr>
        <p:spPr>
          <a:xfrm>
            <a:off x="6990853" y="61104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Программа по развитию социального предпринимательства </a:t>
            </a:r>
            <a:endParaRPr lang="x-none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59812361"/>
              </p:ext>
            </p:extLst>
          </p:nvPr>
        </p:nvGraphicFramePr>
        <p:xfrm>
          <a:off x="2215463" y="674609"/>
          <a:ext cx="7680325" cy="512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561" y="1325352"/>
            <a:ext cx="285750" cy="40005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761" y="3376891"/>
            <a:ext cx="304800" cy="314325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83" y="3345236"/>
            <a:ext cx="276225" cy="314325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74" y="1364914"/>
            <a:ext cx="238125" cy="304800"/>
          </a:xfrm>
          <a:prstGeom prst="rect">
            <a:avLst/>
          </a:prstGeom>
          <a:ln>
            <a:noFill/>
          </a:ln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20850" y="1381930"/>
            <a:ext cx="3624842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b="1" spc="5" dirty="0">
                <a:cs typeface="Verdana"/>
              </a:rPr>
              <a:t>Запуск и презентация программы</a:t>
            </a:r>
            <a:endParaRPr lang="ru-RU" sz="1600" b="1" dirty="0">
              <a:cs typeface="Verdana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56730" y="1390356"/>
            <a:ext cx="3180878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b="1" spc="5" dirty="0">
                <a:cs typeface="Verdana"/>
              </a:rPr>
              <a:t>Образовательный блок</a:t>
            </a:r>
            <a:endParaRPr lang="ru-RU" sz="1600" b="1" dirty="0">
              <a:cs typeface="Verdana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3944369" y="1945745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1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829979" y="1938078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2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52583" y="1938078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rgbClr val="FF0000"/>
                </a:solidFill>
                <a:latin typeface="Verdana"/>
                <a:cs typeface="Verdana"/>
              </a:rPr>
              <a:t>1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823940" y="4305292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3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3940898" y="4284458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4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34361" y="3394537"/>
            <a:ext cx="3180878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b="1" spc="5" dirty="0" err="1">
                <a:cs typeface="Verdana"/>
              </a:rPr>
              <a:t>Грантовый</a:t>
            </a:r>
            <a:r>
              <a:rPr lang="ru-RU" sz="1600" b="1" spc="5" dirty="0">
                <a:cs typeface="Verdana"/>
              </a:rPr>
              <a:t> конкурс</a:t>
            </a:r>
            <a:endParaRPr lang="ru-RU" sz="1600" b="1" dirty="0">
              <a:cs typeface="Verdana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96012" y="3330225"/>
            <a:ext cx="318087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b="1" spc="5" dirty="0">
                <a:cs typeface="Verdana"/>
              </a:rPr>
              <a:t>Акселерационная программа </a:t>
            </a: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445692" y="2788008"/>
            <a:ext cx="2276042" cy="123880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 algn="ctr">
              <a:spcBef>
                <a:spcPts val="120"/>
              </a:spcBef>
            </a:pPr>
            <a:r>
              <a:rPr lang="ru-RU" sz="1600" spc="5" dirty="0" smtClean="0">
                <a:cs typeface="Verdana"/>
              </a:rPr>
              <a:t>Информационная поддержка </a:t>
            </a:r>
            <a:r>
              <a:rPr lang="ru-RU" sz="1600" spc="5" dirty="0">
                <a:cs typeface="Verdana"/>
              </a:rPr>
              <a:t>осуществляется на всех этапах программы</a:t>
            </a:r>
            <a:endParaRPr lang="ru-RU" sz="1600" dirty="0">
              <a:cs typeface="Verdana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2062" y="1972593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cs typeface="Verdana"/>
              </a:rPr>
              <a:t>Информационная кампания </a:t>
            </a:r>
            <a:endParaRPr lang="ru-RU" sz="1600" dirty="0">
              <a:cs typeface="Verdana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52583" y="2625477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2062" y="2627169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Установочная </a:t>
            </a:r>
            <a:r>
              <a:rPr lang="ru-RU" sz="1600" spc="5" dirty="0" smtClean="0">
                <a:cs typeface="Verdana"/>
              </a:rPr>
              <a:t>конференция</a:t>
            </a:r>
            <a:endParaRPr lang="ru-RU" sz="1600" dirty="0">
              <a:cs typeface="Verdana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56730" y="1768595"/>
            <a:ext cx="2824796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Обучение </a:t>
            </a:r>
            <a:r>
              <a:rPr lang="ru-RU" sz="1600" spc="5" dirty="0" smtClean="0">
                <a:cs typeface="Verdana"/>
              </a:rPr>
              <a:t>участников программы</a:t>
            </a:r>
            <a:endParaRPr lang="ru-RU" sz="1600" dirty="0">
              <a:cs typeface="Verdana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56729" y="4624287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Оценка заявок экспертами</a:t>
            </a:r>
            <a:endParaRPr lang="ru-RU" sz="1600" dirty="0">
              <a:cs typeface="Verdana"/>
            </a:endParaRP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853866" y="1736044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rgbClr val="FF0000"/>
                </a:solidFill>
                <a:latin typeface="Verdana"/>
                <a:cs typeface="Verdana"/>
              </a:rPr>
              <a:t>3</a:t>
            </a: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86064" y="3872810"/>
            <a:ext cx="2774418" cy="7463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Сопровождение проектов </a:t>
            </a:r>
            <a:r>
              <a:rPr lang="ru-RU" sz="1600" spc="5" dirty="0" smtClean="0">
                <a:cs typeface="Verdana"/>
              </a:rPr>
              <a:t>наставниками и поиск со-финансирования</a:t>
            </a:r>
            <a:endParaRPr lang="ru-RU" sz="1600" dirty="0">
              <a:cs typeface="Verdana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67981" y="3967227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Старт конкурса и сбор заявок</a:t>
            </a:r>
            <a:endParaRPr lang="ru-RU" sz="1600" dirty="0">
              <a:cs typeface="Verdana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67981" y="5216631"/>
            <a:ext cx="2774418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Объявление победителей и заключение договоров</a:t>
            </a:r>
            <a:endParaRPr lang="ru-RU" sz="1600" dirty="0">
              <a:cs typeface="Verdana"/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93783" y="4725617"/>
            <a:ext cx="3366359" cy="99257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Информационное сопровождение </a:t>
            </a:r>
            <a:r>
              <a:rPr lang="ru-RU" sz="1600" spc="5" dirty="0" smtClean="0">
                <a:cs typeface="Verdana"/>
              </a:rPr>
              <a:t>проектов (освещение в СМИ, пресс-тур)	 </a:t>
            </a:r>
            <a:endParaRPr lang="ru-RU" sz="1600" dirty="0">
              <a:cs typeface="Verdana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44664" y="3853527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8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449106" y="4718314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>
                <a:solidFill>
                  <a:srgbClr val="FF0000"/>
                </a:solidFill>
                <a:latin typeface="Verdana"/>
                <a:cs typeface="Verdana"/>
              </a:rPr>
              <a:t>9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218061" y="5461078"/>
            <a:ext cx="685061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10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772761" y="3996870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5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772761" y="4622714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6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156730" y="2348255"/>
            <a:ext cx="2824796" cy="7463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cs typeface="Verdana"/>
              </a:rPr>
              <a:t>Защита проектов перед </a:t>
            </a:r>
            <a:r>
              <a:rPr lang="ru-RU" sz="1600" spc="5" dirty="0" smtClean="0">
                <a:cs typeface="Verdana"/>
              </a:rPr>
              <a:t>бизнес-тренерами и администрацией города</a:t>
            </a:r>
            <a:endParaRPr lang="ru-RU" sz="1600" dirty="0">
              <a:cs typeface="Verdana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823561" y="2277034"/>
            <a:ext cx="447390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ru-RU" sz="2800" spc="20" dirty="0">
                <a:solidFill>
                  <a:srgbClr val="FF0000"/>
                </a:solidFill>
                <a:latin typeface="Verdana"/>
                <a:cs typeface="Verdana"/>
              </a:rPr>
              <a:t>4</a:t>
            </a:r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86064" y="5560627"/>
            <a:ext cx="4169394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chemeClr val="bg1"/>
                </a:solidFill>
                <a:cs typeface="Verdana"/>
              </a:rPr>
              <a:t>Продвижение проектов победителей на уровне региона  и федерации</a:t>
            </a:r>
            <a:r>
              <a:rPr lang="ru-RU" sz="1600" spc="5" dirty="0" smtClean="0">
                <a:cs typeface="Verdana"/>
              </a:rPr>
              <a:t>	</a:t>
            </a:r>
            <a:endParaRPr lang="ru-RU" sz="1600" dirty="0">
              <a:cs typeface="Verdana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761795" y="5182795"/>
            <a:ext cx="372566" cy="4385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0" marR="5079">
              <a:spcBef>
                <a:spcPts val="2975"/>
              </a:spcBef>
            </a:pPr>
            <a:r>
              <a:rPr lang="en-US" sz="2800" spc="20" dirty="0" smtClean="0">
                <a:solidFill>
                  <a:srgbClr val="FF0000"/>
                </a:solidFill>
                <a:latin typeface="Verdana"/>
                <a:cs typeface="Verdana"/>
              </a:rPr>
              <a:t>7</a:t>
            </a:r>
            <a:endParaRPr lang="ru-RU" sz="2800" spc="2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34463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430" y="410064"/>
            <a:ext cx="10314496" cy="1024160"/>
          </a:xfrm>
        </p:spPr>
        <p:txBody>
          <a:bodyPr/>
          <a:lstStyle/>
          <a:p>
            <a:r>
              <a:rPr lang="ru-RU" sz="3200" spc="25" dirty="0">
                <a:solidFill>
                  <a:srgbClr val="18202C"/>
                </a:solidFill>
              </a:rPr>
              <a:t>Бюджет </a:t>
            </a:r>
            <a:r>
              <a:rPr lang="ru-RU" sz="3200" spc="25" dirty="0" smtClean="0">
                <a:solidFill>
                  <a:srgbClr val="18202C"/>
                </a:solidFill>
              </a:rPr>
              <a:t>программы и результаты в 2022 году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25" name="object 12"/>
          <p:cNvSpPr txBox="1"/>
          <p:nvPr/>
        </p:nvSpPr>
        <p:spPr>
          <a:xfrm>
            <a:off x="804166" y="2315568"/>
            <a:ext cx="2007273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4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млн рублей </a:t>
            </a:r>
            <a:r>
              <a:rPr lang="ru-RU" sz="1600" spc="5" dirty="0">
                <a:latin typeface="Verdana"/>
                <a:cs typeface="Verdana"/>
              </a:rPr>
              <a:t>общий бюджет</a:t>
            </a:r>
            <a:endParaRPr spc="5" dirty="0">
              <a:latin typeface="Verdana"/>
              <a:cs typeface="Verdana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2894318" y="1751740"/>
            <a:ext cx="3388630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2,8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млн рублей </a:t>
            </a:r>
          </a:p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1600" spc="5" dirty="0" err="1" smtClean="0">
                <a:latin typeface="Verdana"/>
                <a:cs typeface="Verdana"/>
              </a:rPr>
              <a:t>грантовый</a:t>
            </a:r>
            <a:r>
              <a:rPr lang="ru-RU" sz="1600" spc="5" dirty="0" smtClean="0">
                <a:latin typeface="Verdana"/>
                <a:cs typeface="Verdana"/>
              </a:rPr>
              <a:t> </a:t>
            </a:r>
            <a:r>
              <a:rPr lang="ru-RU" sz="1600" spc="5" dirty="0">
                <a:latin typeface="Verdana"/>
                <a:cs typeface="Verdana"/>
              </a:rPr>
              <a:t>пул</a:t>
            </a:r>
            <a:endParaRPr sz="1600" spc="5" dirty="0">
              <a:latin typeface="Verdana"/>
              <a:cs typeface="Verdana"/>
            </a:endParaRPr>
          </a:p>
        </p:txBody>
      </p:sp>
      <p:sp>
        <p:nvSpPr>
          <p:cNvPr id="28" name="object 12"/>
          <p:cNvSpPr txBox="1"/>
          <p:nvPr/>
        </p:nvSpPr>
        <p:spPr>
          <a:xfrm>
            <a:off x="2879994" y="2682491"/>
            <a:ext cx="3438911" cy="78418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1,2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млн рублей </a:t>
            </a:r>
            <a:r>
              <a:rPr lang="ru-RU" sz="1600" spc="5" dirty="0">
                <a:latin typeface="Verdana"/>
                <a:cs typeface="Verdana"/>
              </a:rPr>
              <a:t>образовательная </a:t>
            </a:r>
            <a:r>
              <a:rPr lang="ru-RU" sz="1600" spc="5" dirty="0" smtClean="0">
                <a:latin typeface="Verdana"/>
                <a:cs typeface="Verdana"/>
              </a:rPr>
              <a:t>программа и административные расходы</a:t>
            </a:r>
            <a:endParaRPr sz="1600" spc="5" dirty="0">
              <a:latin typeface="Verdana"/>
              <a:cs typeface="Verdana"/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 rot="10800000">
            <a:off x="2533593" y="1561082"/>
            <a:ext cx="277846" cy="1836635"/>
          </a:xfrm>
          <a:prstGeom prst="rightBrace">
            <a:avLst>
              <a:gd name="adj1" fmla="val 99912"/>
              <a:gd name="adj2" fmla="val 52754"/>
            </a:avLst>
          </a:prstGeom>
          <a:ln w="38100">
            <a:solidFill>
              <a:srgbClr val="E4180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bject 12"/>
          <p:cNvSpPr txBox="1"/>
          <p:nvPr/>
        </p:nvSpPr>
        <p:spPr>
          <a:xfrm>
            <a:off x="676290" y="5539816"/>
            <a:ext cx="2978590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17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проектов </a:t>
            </a:r>
            <a:r>
              <a:rPr lang="ru-RU" sz="1600" spc="5" dirty="0" smtClean="0">
                <a:latin typeface="Verdana"/>
                <a:cs typeface="Verdana"/>
              </a:rPr>
              <a:t>победителей</a:t>
            </a:r>
            <a:endParaRPr spc="5" dirty="0">
              <a:latin typeface="Verdana"/>
              <a:cs typeface="Verdana"/>
            </a:endParaRPr>
          </a:p>
        </p:txBody>
      </p:sp>
      <p:sp>
        <p:nvSpPr>
          <p:cNvPr id="23" name="object 12"/>
          <p:cNvSpPr txBox="1"/>
          <p:nvPr/>
        </p:nvSpPr>
        <p:spPr>
          <a:xfrm>
            <a:off x="4177728" y="4552386"/>
            <a:ext cx="2466013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30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рабочих мест </a:t>
            </a:r>
            <a:r>
              <a:rPr lang="ru-RU" sz="1600" spc="5" dirty="0">
                <a:latin typeface="Verdana"/>
                <a:cs typeface="Verdana"/>
              </a:rPr>
              <a:t>с</a:t>
            </a:r>
            <a:r>
              <a:rPr lang="ru-RU" sz="1600" spc="5" dirty="0" smtClean="0">
                <a:latin typeface="Verdana"/>
                <a:cs typeface="Verdana"/>
              </a:rPr>
              <a:t>оздано</a:t>
            </a:r>
            <a:endParaRPr spc="5" dirty="0">
              <a:latin typeface="Verdana"/>
              <a:cs typeface="Verdana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676290" y="4516791"/>
            <a:ext cx="3289151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5400" dirty="0" smtClean="0">
                <a:solidFill>
                  <a:srgbClr val="E3180F"/>
                </a:solidFill>
                <a:latin typeface="Verdana"/>
                <a:cs typeface="Verdana"/>
              </a:rPr>
              <a:t>52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участника </a:t>
            </a:r>
            <a:r>
              <a:rPr lang="ru-RU" sz="1600" spc="5" dirty="0" smtClean="0">
                <a:latin typeface="Verdana"/>
                <a:cs typeface="Verdana"/>
              </a:rPr>
              <a:t>образовательной программы</a:t>
            </a:r>
            <a:endParaRPr spc="5" dirty="0">
              <a:latin typeface="Verdana"/>
              <a:cs typeface="Verdana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514547" y="3561892"/>
            <a:ext cx="2758042" cy="50013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 algn="ctr">
              <a:spcBef>
                <a:spcPts val="120"/>
              </a:spcBef>
            </a:pPr>
            <a:r>
              <a:rPr lang="ru-RU" sz="3200" spc="25" dirty="0" smtClean="0">
                <a:solidFill>
                  <a:srgbClr val="1820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</a:t>
            </a:r>
            <a:endParaRPr lang="ru-RU" sz="3200" spc="25" dirty="0">
              <a:solidFill>
                <a:srgbClr val="18202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4142708" y="5579282"/>
            <a:ext cx="3546932" cy="506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en-US" sz="5400" dirty="0" smtClean="0">
                <a:solidFill>
                  <a:srgbClr val="E3180F"/>
                </a:solidFill>
                <a:latin typeface="Verdana"/>
                <a:cs typeface="Verdana"/>
              </a:rPr>
              <a:t>11</a:t>
            </a:r>
            <a:r>
              <a:rPr lang="ru-RU" sz="1600" spc="15" dirty="0" smtClean="0">
                <a:solidFill>
                  <a:srgbClr val="EE3220"/>
                </a:solidFill>
                <a:latin typeface="Verdana"/>
                <a:cs typeface="Verdana"/>
              </a:rPr>
              <a:t>млн рублей </a:t>
            </a:r>
          </a:p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1600" spc="5" dirty="0" smtClean="0">
                <a:latin typeface="Verdana"/>
                <a:cs typeface="Verdana"/>
              </a:rPr>
              <a:t>привлечено </a:t>
            </a:r>
            <a:r>
              <a:rPr lang="ru-RU" sz="1600" spc="5" dirty="0" err="1" smtClean="0">
                <a:latin typeface="Verdana"/>
                <a:cs typeface="Verdana"/>
              </a:rPr>
              <a:t>софинансирования</a:t>
            </a:r>
            <a:endParaRPr spc="5" dirty="0">
              <a:latin typeface="Verdana"/>
              <a:cs typeface="Verdan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914" y="1492215"/>
            <a:ext cx="32099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1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548" y="410064"/>
            <a:ext cx="8545725" cy="102416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Особенности программы в 2023 году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B90F4833-CA54-F142-9C22-4D7BEF1FF993}"/>
              </a:ext>
            </a:extLst>
          </p:cNvPr>
          <p:cNvSpPr txBox="1">
            <a:spLocks/>
          </p:cNvSpPr>
          <p:nvPr/>
        </p:nvSpPr>
        <p:spPr>
          <a:xfrm>
            <a:off x="6990853" y="61104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953960" y="1640566"/>
            <a:ext cx="3604930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Текст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4152068" y="1634602"/>
            <a:ext cx="3442268" cy="3030339"/>
          </a:xfrm>
          <a:prstGeom prst="rect">
            <a:avLst/>
          </a:prstGeom>
        </p:spPr>
        <p:txBody>
          <a:bodyPr vert="horz" wrap="square" lIns="0" tIns="158772" rIns="0" bIns="0" rtlCol="0">
            <a:spAutoFit/>
          </a:bodyPr>
          <a:lstStyle/>
          <a:p>
            <a:pPr marL="12701">
              <a:spcBef>
                <a:spcPts val="1250"/>
              </a:spcBef>
            </a:pPr>
            <a:r>
              <a:rPr sz="4650" dirty="0" smtClean="0">
                <a:solidFill>
                  <a:srgbClr val="FF0000"/>
                </a:solidFill>
                <a:latin typeface="Verdana"/>
                <a:cs typeface="Verdana"/>
              </a:rPr>
              <a:t>0</a:t>
            </a:r>
            <a:r>
              <a:rPr lang="ru-RU" sz="4650" dirty="0" smtClean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endParaRPr sz="4650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Новая номинация «Экологический бизнес»</a:t>
            </a:r>
            <a:r>
              <a:rPr sz="1600" b="1" dirty="0" smtClean="0">
                <a:solidFill>
                  <a:schemeClr val="bg1"/>
                </a:solidFill>
              </a:rPr>
              <a:t>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Поддержка проектов </a:t>
            </a:r>
            <a:r>
              <a:rPr lang="ru-RU" sz="1600" dirty="0" smtClean="0">
                <a:solidFill>
                  <a:srgbClr val="676767"/>
                </a:solidFill>
              </a:rPr>
              <a:t>по </a:t>
            </a:r>
            <a:r>
              <a:rPr lang="ru-RU" sz="1600" dirty="0">
                <a:solidFill>
                  <a:srgbClr val="676767"/>
                </a:solidFill>
              </a:rPr>
              <a:t>переработке пластика, стекла, бумаги, </a:t>
            </a:r>
            <a:r>
              <a:rPr lang="ru-RU" sz="1600" dirty="0" smtClean="0">
                <a:solidFill>
                  <a:srgbClr val="676767"/>
                </a:solidFill>
              </a:rPr>
              <a:t>текстиля и </a:t>
            </a:r>
            <a:r>
              <a:rPr lang="ru-RU" sz="1600" dirty="0">
                <a:solidFill>
                  <a:srgbClr val="676767"/>
                </a:solidFill>
              </a:rPr>
              <a:t>отходов, </a:t>
            </a:r>
            <a:r>
              <a:rPr lang="ru-RU" sz="1600" dirty="0" smtClean="0">
                <a:solidFill>
                  <a:srgbClr val="676767"/>
                </a:solidFill>
              </a:rPr>
              <a:t>сохранению </a:t>
            </a:r>
            <a:r>
              <a:rPr lang="ru-RU" sz="1600" dirty="0">
                <a:solidFill>
                  <a:srgbClr val="676767"/>
                </a:solidFill>
              </a:rPr>
              <a:t>биоразнообразия, раздельному сбору отходов и </a:t>
            </a:r>
            <a:r>
              <a:rPr lang="ru-RU" sz="1600" dirty="0" smtClean="0">
                <a:solidFill>
                  <a:srgbClr val="676767"/>
                </a:solidFill>
              </a:rPr>
              <a:t>др.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571677" y="1627449"/>
            <a:ext cx="3547937" cy="2555207"/>
          </a:xfrm>
          <a:prstGeom prst="rect">
            <a:avLst/>
          </a:prstGeom>
        </p:spPr>
        <p:txBody>
          <a:bodyPr vert="horz" wrap="square" lIns="0" tIns="145435" rIns="0" bIns="0" rtlCol="0">
            <a:spAutoFit/>
          </a:bodyPr>
          <a:lstStyle/>
          <a:p>
            <a:pPr marL="12701">
              <a:spcBef>
                <a:spcPts val="1145"/>
              </a:spcBef>
            </a:pPr>
            <a:r>
              <a:rPr sz="4650" dirty="0" smtClean="0">
                <a:solidFill>
                  <a:srgbClr val="FF0000"/>
                </a:solidFill>
                <a:latin typeface="Verdana"/>
                <a:cs typeface="Verdana"/>
              </a:rPr>
              <a:t>0</a:t>
            </a:r>
            <a:r>
              <a:rPr lang="ru-RU" sz="4650" dirty="0" smtClean="0">
                <a:solidFill>
                  <a:srgbClr val="FF0000"/>
                </a:solidFill>
                <a:latin typeface="Verdana"/>
                <a:cs typeface="Verdana"/>
              </a:rPr>
              <a:t>1</a:t>
            </a:r>
            <a:endParaRPr sz="4650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Увеличение б</a:t>
            </a:r>
            <a:r>
              <a:rPr sz="1600" b="1" dirty="0" err="1" smtClean="0">
                <a:solidFill>
                  <a:schemeClr val="bg1"/>
                </a:solidFill>
              </a:rPr>
              <a:t>юджет</a:t>
            </a:r>
            <a:r>
              <a:rPr lang="ru-RU" sz="1600" b="1" dirty="0" smtClean="0">
                <a:solidFill>
                  <a:schemeClr val="bg1"/>
                </a:solidFill>
              </a:rPr>
              <a:t>а</a:t>
            </a:r>
            <a:r>
              <a:rPr sz="1600" b="1" dirty="0" smtClean="0">
                <a:solidFill>
                  <a:schemeClr val="bg1"/>
                </a:solidFill>
              </a:rPr>
              <a:t> </a:t>
            </a:r>
            <a:r>
              <a:rPr sz="1600" b="1" dirty="0" err="1" smtClean="0">
                <a:solidFill>
                  <a:schemeClr val="bg1"/>
                </a:solidFill>
              </a:rPr>
              <a:t>на</a:t>
            </a:r>
            <a:r>
              <a:rPr sz="1600" b="1" dirty="0" smtClean="0">
                <a:solidFill>
                  <a:schemeClr val="bg1"/>
                </a:solidFill>
              </a:rPr>
              <a:t> </a:t>
            </a:r>
            <a:r>
              <a:rPr sz="1600" b="1" dirty="0">
                <a:solidFill>
                  <a:schemeClr val="bg1"/>
                </a:solidFill>
              </a:rPr>
              <a:t>1 </a:t>
            </a:r>
            <a:r>
              <a:rPr sz="1600" b="1" dirty="0" err="1">
                <a:solidFill>
                  <a:schemeClr val="bg1"/>
                </a:solidFill>
              </a:rPr>
              <a:t>млн</a:t>
            </a:r>
            <a:r>
              <a:rPr sz="1600" b="1" dirty="0">
                <a:solidFill>
                  <a:schemeClr val="bg1"/>
                </a:solidFill>
              </a:rPr>
              <a:t> </a:t>
            </a:r>
            <a:r>
              <a:rPr sz="1600" b="1" dirty="0" err="1" smtClean="0">
                <a:solidFill>
                  <a:schemeClr val="bg1"/>
                </a:solidFill>
              </a:rPr>
              <a:t>рублей</a:t>
            </a:r>
            <a:r>
              <a:rPr sz="1600" b="1" dirty="0" smtClean="0">
                <a:solidFill>
                  <a:schemeClr val="bg1"/>
                </a:solidFill>
              </a:rPr>
              <a:t> 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О</a:t>
            </a:r>
            <a:r>
              <a:rPr sz="1600" dirty="0" err="1" smtClean="0">
                <a:solidFill>
                  <a:srgbClr val="676767"/>
                </a:solidFill>
              </a:rPr>
              <a:t>бщий</a:t>
            </a:r>
            <a:r>
              <a:rPr sz="1600" dirty="0" smtClean="0">
                <a:solidFill>
                  <a:srgbClr val="676767"/>
                </a:solidFill>
              </a:rPr>
              <a:t> </a:t>
            </a:r>
            <a:r>
              <a:rPr sz="1600" dirty="0">
                <a:solidFill>
                  <a:srgbClr val="676767"/>
                </a:solidFill>
              </a:rPr>
              <a:t>бюджет конкурса –  </a:t>
            </a:r>
            <a:r>
              <a:rPr lang="ru-RU" sz="1600" dirty="0" smtClean="0">
                <a:solidFill>
                  <a:srgbClr val="676767"/>
                </a:solidFill>
              </a:rPr>
              <a:t>5</a:t>
            </a:r>
            <a:r>
              <a:rPr sz="1600" dirty="0" smtClean="0">
                <a:solidFill>
                  <a:srgbClr val="676767"/>
                </a:solidFill>
              </a:rPr>
              <a:t> </a:t>
            </a:r>
            <a:r>
              <a:rPr sz="1600" dirty="0">
                <a:solidFill>
                  <a:srgbClr val="676767"/>
                </a:solidFill>
              </a:rPr>
              <a:t>млн рублей, из </a:t>
            </a:r>
            <a:r>
              <a:rPr sz="1600" dirty="0" err="1">
                <a:solidFill>
                  <a:srgbClr val="676767"/>
                </a:solidFill>
              </a:rPr>
              <a:t>которых</a:t>
            </a:r>
            <a:r>
              <a:rPr sz="1600" dirty="0">
                <a:solidFill>
                  <a:srgbClr val="676767"/>
                </a:solidFill>
              </a:rPr>
              <a:t> </a:t>
            </a:r>
            <a:r>
              <a:rPr lang="ru-RU" sz="1600" dirty="0" smtClean="0">
                <a:solidFill>
                  <a:srgbClr val="676767"/>
                </a:solidFill>
              </a:rPr>
              <a:t>3,6 </a:t>
            </a:r>
            <a:r>
              <a:rPr sz="1600" dirty="0" err="1" smtClean="0">
                <a:solidFill>
                  <a:srgbClr val="676767"/>
                </a:solidFill>
              </a:rPr>
              <a:t>млн</a:t>
            </a:r>
            <a:r>
              <a:rPr sz="1600" dirty="0" smtClean="0">
                <a:solidFill>
                  <a:srgbClr val="676767"/>
                </a:solidFill>
              </a:rPr>
              <a:t> </a:t>
            </a:r>
            <a:r>
              <a:rPr sz="1600" dirty="0" err="1" smtClean="0">
                <a:solidFill>
                  <a:srgbClr val="676767"/>
                </a:solidFill>
              </a:rPr>
              <a:t>рублей</a:t>
            </a:r>
            <a:r>
              <a:rPr lang="ru-RU" sz="1600" dirty="0" smtClean="0">
                <a:solidFill>
                  <a:srgbClr val="676767"/>
                </a:solidFill>
              </a:rPr>
              <a:t> – это гранты для социальных предпринимателей</a:t>
            </a: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7753439" y="1616648"/>
            <a:ext cx="3613997" cy="2794376"/>
          </a:xfrm>
          <a:prstGeom prst="rect">
            <a:avLst/>
          </a:prstGeom>
        </p:spPr>
        <p:txBody>
          <a:bodyPr vert="horz" wrap="square" lIns="0" tIns="153691" rIns="0" bIns="0" rtlCol="0">
            <a:spAutoFit/>
          </a:bodyPr>
          <a:lstStyle/>
          <a:p>
            <a:pPr marL="12701">
              <a:spcBef>
                <a:spcPts val="1210"/>
              </a:spcBef>
            </a:pPr>
            <a:r>
              <a:rPr sz="4650" dirty="0">
                <a:solidFill>
                  <a:srgbClr val="FF0000"/>
                </a:solidFill>
                <a:latin typeface="Verdana"/>
                <a:cs typeface="Verdana"/>
              </a:rPr>
              <a:t>03</a:t>
            </a:r>
            <a:endParaRPr sz="4650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Трэвел-гранты </a:t>
            </a:r>
            <a:endParaRPr lang="ru-RU" sz="1600" b="1" dirty="0">
              <a:solidFill>
                <a:schemeClr val="bg1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Социальные предприниматели, планирующие </a:t>
            </a:r>
            <a:r>
              <a:rPr lang="ru-RU" sz="1600" dirty="0">
                <a:solidFill>
                  <a:srgbClr val="676767"/>
                </a:solidFill>
              </a:rPr>
              <a:t>заняться сбором, </a:t>
            </a:r>
            <a:r>
              <a:rPr lang="ru-RU" sz="1600" dirty="0" smtClean="0">
                <a:solidFill>
                  <a:srgbClr val="676767"/>
                </a:solidFill>
              </a:rPr>
              <a:t>сортировкой и </a:t>
            </a:r>
            <a:r>
              <a:rPr lang="ru-RU" sz="1600" dirty="0">
                <a:solidFill>
                  <a:srgbClr val="676767"/>
                </a:solidFill>
              </a:rPr>
              <a:t>переработкой </a:t>
            </a:r>
            <a:r>
              <a:rPr lang="ru-RU" sz="1600" dirty="0" smtClean="0">
                <a:solidFill>
                  <a:srgbClr val="676767"/>
                </a:solidFill>
              </a:rPr>
              <a:t>б/у текстиля, имеют </a:t>
            </a:r>
            <a:r>
              <a:rPr lang="ru-RU" sz="1600" dirty="0">
                <a:solidFill>
                  <a:srgbClr val="676767"/>
                </a:solidFill>
              </a:rPr>
              <a:t>возможность пройти бизнес-стажировку </a:t>
            </a:r>
            <a:r>
              <a:rPr lang="ru-RU" sz="1600" dirty="0" smtClean="0">
                <a:solidFill>
                  <a:srgbClr val="676767"/>
                </a:solidFill>
              </a:rPr>
              <a:t>в БФ </a:t>
            </a:r>
            <a:r>
              <a:rPr lang="ru-RU" sz="1600" dirty="0">
                <a:solidFill>
                  <a:srgbClr val="676767"/>
                </a:solidFill>
              </a:rPr>
              <a:t>«Второе дыхание</a:t>
            </a:r>
            <a:r>
              <a:rPr lang="ru-RU" sz="1600" dirty="0" smtClean="0">
                <a:solidFill>
                  <a:srgbClr val="676767"/>
                </a:solidFill>
              </a:rPr>
              <a:t>» в Москве.</a:t>
            </a:r>
            <a:endParaRPr sz="1600" dirty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78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547" y="544254"/>
            <a:ext cx="10718759" cy="1062248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Поддержка нового бизнеса и масштабирование действующих проектов 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B90F4833-CA54-F142-9C22-4D7BEF1FF993}"/>
              </a:ext>
            </a:extLst>
          </p:cNvPr>
          <p:cNvSpPr txBox="1">
            <a:spLocks/>
          </p:cNvSpPr>
          <p:nvPr/>
        </p:nvSpPr>
        <p:spPr>
          <a:xfrm>
            <a:off x="6990853" y="61104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953960" y="1640566"/>
            <a:ext cx="3604930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Текст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523547" y="1522306"/>
            <a:ext cx="5410573" cy="1839626"/>
          </a:xfrm>
          <a:prstGeom prst="rect">
            <a:avLst/>
          </a:prstGeom>
        </p:spPr>
        <p:txBody>
          <a:bodyPr vert="horz" wrap="square" lIns="0" tIns="145435" rIns="0" bIns="0" rtlCol="0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Verdana"/>
                <a:cs typeface="Verdana"/>
              </a:rPr>
              <a:t>«Первый старт»</a:t>
            </a:r>
            <a:endParaRPr sz="2000" b="1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до 150 000 рублей</a:t>
            </a:r>
            <a:endParaRPr lang="ru-RU" sz="1600" dirty="0">
              <a:solidFill>
                <a:srgbClr val="676767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Для тех, кто решит пройти и обучение и открыть свой социальный бизнес  </a:t>
            </a:r>
            <a:endParaRPr lang="ru-RU" sz="1600" dirty="0">
              <a:solidFill>
                <a:srgbClr val="676767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486946" y="3005327"/>
            <a:ext cx="5559893" cy="1839626"/>
          </a:xfrm>
          <a:prstGeom prst="rect">
            <a:avLst/>
          </a:prstGeom>
        </p:spPr>
        <p:txBody>
          <a:bodyPr vert="horz" wrap="square" lIns="0" tIns="145435" rIns="0" bIns="0" rtlCol="0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Verdana"/>
                <a:cs typeface="Verdana"/>
              </a:rPr>
              <a:t>«Эффективность и развитие»</a:t>
            </a:r>
            <a:endParaRPr sz="2000" b="1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до 200 000 рублей</a:t>
            </a:r>
            <a:endParaRPr lang="ru-RU" sz="1600" dirty="0">
              <a:solidFill>
                <a:srgbClr val="676767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Для тех, кто уже получал грант и планирует  масштабировать свой бизнес</a:t>
            </a:r>
            <a:endParaRPr lang="ru-RU" sz="1600" dirty="0">
              <a:solidFill>
                <a:srgbClr val="676767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945" y="4462241"/>
            <a:ext cx="5559893" cy="1901182"/>
          </a:xfrm>
          <a:prstGeom prst="rect">
            <a:avLst/>
          </a:prstGeom>
        </p:spPr>
        <p:txBody>
          <a:bodyPr vert="horz" wrap="square" lIns="0" tIns="145435" rIns="0" bIns="0" rtlCol="0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Verdana"/>
                <a:cs typeface="Verdana"/>
              </a:rPr>
              <a:t>«Экологический бизнес»</a:t>
            </a:r>
            <a:endParaRPr sz="2000" b="1" dirty="0">
              <a:latin typeface="Verdana"/>
              <a:cs typeface="Verdana"/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/>
                </a:solidFill>
              </a:rPr>
              <a:t>до 200 000 рублей</a:t>
            </a:r>
            <a:endParaRPr lang="ru-RU" sz="1600" dirty="0">
              <a:solidFill>
                <a:srgbClr val="676767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Для тех, кто заинтересован в сохранении окружающей среды </a:t>
            </a:r>
            <a:endParaRPr lang="ru-RU" sz="1600" dirty="0">
              <a:solidFill>
                <a:srgbClr val="676767"/>
              </a:solidFill>
            </a:endParaRPr>
          </a:p>
          <a:p>
            <a:pPr marL="12698" marR="5081">
              <a:lnSpc>
                <a:spcPts val="1780"/>
              </a:lnSpc>
              <a:spcBef>
                <a:spcPts val="1200"/>
              </a:spcBef>
            </a:pPr>
            <a:endParaRPr sz="1600" dirty="0">
              <a:solidFill>
                <a:srgbClr val="676767"/>
              </a:solidFill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979180" y="1421927"/>
            <a:ext cx="5046285" cy="4432322"/>
          </a:xfrm>
          <a:custGeom>
            <a:avLst/>
            <a:gdLst/>
            <a:ahLst/>
            <a:cxnLst/>
            <a:rect l="l" t="t" r="r" b="b"/>
            <a:pathLst>
              <a:path w="7971790" h="8919210">
                <a:moveTo>
                  <a:pt x="7971275" y="0"/>
                </a:moveTo>
                <a:lnTo>
                  <a:pt x="0" y="0"/>
                </a:lnTo>
                <a:lnTo>
                  <a:pt x="0" y="8918681"/>
                </a:lnTo>
                <a:lnTo>
                  <a:pt x="7971275" y="8918681"/>
                </a:lnTo>
                <a:lnTo>
                  <a:pt x="7971275" y="0"/>
                </a:lnTo>
                <a:close/>
              </a:path>
            </a:pathLst>
          </a:custGeom>
          <a:solidFill>
            <a:srgbClr val="1820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2"/>
          <p:cNvSpPr txBox="1"/>
          <p:nvPr/>
        </p:nvSpPr>
        <p:spPr>
          <a:xfrm>
            <a:off x="6180888" y="2482838"/>
            <a:ext cx="2086770" cy="50616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4800" dirty="0" smtClean="0">
                <a:solidFill>
                  <a:srgbClr val="E41910"/>
                </a:solidFill>
                <a:latin typeface="Verdana"/>
                <a:cs typeface="Verdana"/>
              </a:rPr>
              <a:t>5</a:t>
            </a:r>
            <a:r>
              <a:rPr lang="ru-RU" sz="1600" spc="15" dirty="0" smtClean="0">
                <a:solidFill>
                  <a:srgbClr val="E41910"/>
                </a:solidFill>
                <a:latin typeface="Verdana"/>
                <a:cs typeface="Verdana"/>
              </a:rPr>
              <a:t>млн </a:t>
            </a:r>
            <a:r>
              <a:rPr lang="ru-RU" sz="1600" spc="15" dirty="0" err="1" smtClean="0">
                <a:solidFill>
                  <a:srgbClr val="E41910"/>
                </a:solidFill>
                <a:latin typeface="Verdana"/>
                <a:cs typeface="Verdana"/>
              </a:rPr>
              <a:t>руб</a:t>
            </a:r>
            <a:r>
              <a:rPr lang="ru-RU" sz="1600" spc="15" dirty="0">
                <a:solidFill>
                  <a:srgbClr val="E41910"/>
                </a:solidFill>
                <a:latin typeface="Verdana"/>
                <a:cs typeface="Verdana"/>
              </a:rPr>
              <a:t> </a:t>
            </a:r>
            <a:endParaRPr lang="ru-RU" sz="1600" spc="15" dirty="0" smtClean="0">
              <a:solidFill>
                <a:srgbClr val="E41910"/>
              </a:solidFill>
              <a:latin typeface="Verdana"/>
              <a:cs typeface="Verdana"/>
            </a:endParaRPr>
          </a:p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1600" spc="5" dirty="0" smtClean="0">
                <a:solidFill>
                  <a:srgbClr val="FFFFFF"/>
                </a:solidFill>
                <a:latin typeface="Verdana"/>
                <a:cs typeface="Verdana"/>
              </a:rPr>
              <a:t>общий бюджет</a:t>
            </a:r>
            <a:endParaRPr spc="5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8931598" y="2461293"/>
            <a:ext cx="2445044" cy="5277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4800" dirty="0" smtClean="0">
                <a:solidFill>
                  <a:srgbClr val="E41910"/>
                </a:solidFill>
                <a:latin typeface="Verdana"/>
                <a:cs typeface="Verdana"/>
              </a:rPr>
              <a:t>3,6</a:t>
            </a:r>
            <a:r>
              <a:rPr lang="ru-RU" sz="1600" spc="15" dirty="0" smtClean="0">
                <a:solidFill>
                  <a:srgbClr val="E41910"/>
                </a:solidFill>
                <a:latin typeface="Verdana"/>
                <a:cs typeface="Verdana"/>
              </a:rPr>
              <a:t>млн </a:t>
            </a:r>
            <a:r>
              <a:rPr lang="ru-RU" sz="1600" spc="15" dirty="0" err="1" smtClean="0">
                <a:solidFill>
                  <a:srgbClr val="E41910"/>
                </a:solidFill>
                <a:latin typeface="Verdana"/>
                <a:cs typeface="Verdana"/>
              </a:rPr>
              <a:t>руб</a:t>
            </a:r>
            <a:r>
              <a:rPr lang="ru-RU" sz="1600" spc="15" dirty="0" smtClean="0">
                <a:solidFill>
                  <a:srgbClr val="E41910"/>
                </a:solidFill>
                <a:latin typeface="Verdana"/>
                <a:cs typeface="Verdana"/>
              </a:rPr>
              <a:t> </a:t>
            </a:r>
          </a:p>
          <a:p>
            <a:pPr marL="12700">
              <a:lnSpc>
                <a:spcPts val="2000"/>
              </a:lnSpc>
              <a:tabLst>
                <a:tab pos="3004185" algn="l"/>
              </a:tabLst>
            </a:pPr>
            <a:r>
              <a:rPr lang="ru-RU" sz="1600" spc="5" dirty="0" err="1" smtClean="0">
                <a:solidFill>
                  <a:srgbClr val="FFFFFF"/>
                </a:solidFill>
                <a:latin typeface="Verdana"/>
                <a:cs typeface="Verdana"/>
              </a:rPr>
              <a:t>грантовый</a:t>
            </a:r>
            <a:r>
              <a:rPr lang="ru-RU" sz="1600" spc="5" dirty="0" smtClean="0">
                <a:solidFill>
                  <a:srgbClr val="FFFFFF"/>
                </a:solidFill>
                <a:latin typeface="Verdana"/>
                <a:cs typeface="Verdana"/>
              </a:rPr>
              <a:t> пул</a:t>
            </a:r>
            <a:endParaRPr spc="5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8148778" y="2341441"/>
            <a:ext cx="481120" cy="642400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9926" y="3161390"/>
            <a:ext cx="4541574" cy="1024160"/>
          </a:xfrm>
        </p:spPr>
        <p:txBody>
          <a:bodyPr/>
          <a:lstStyle/>
          <a:p>
            <a:pPr algn="ctr"/>
            <a:r>
              <a:rPr lang="ru-RU" sz="3200" spc="25" dirty="0" smtClean="0">
                <a:solidFill>
                  <a:srgbClr val="FFFFFF"/>
                </a:solidFill>
              </a:rPr>
              <a:t>Планы на 2023 год </a:t>
            </a:r>
            <a:endParaRPr lang="en-US" sz="3200" spc="51" dirty="0">
              <a:solidFill>
                <a:srgbClr val="FFFFFF"/>
              </a:solidFill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3510" y="1245641"/>
            <a:ext cx="5008295" cy="1024160"/>
          </a:xfrm>
        </p:spPr>
        <p:txBody>
          <a:bodyPr/>
          <a:lstStyle/>
          <a:p>
            <a:pPr algn="ctr"/>
            <a:r>
              <a:rPr lang="ru-RU" sz="3200" spc="25" dirty="0" smtClean="0">
                <a:solidFill>
                  <a:srgbClr val="FFFFFF"/>
                </a:solidFill>
              </a:rPr>
              <a:t>Бюджет программы</a:t>
            </a:r>
            <a:endParaRPr lang="en-US" sz="3200" spc="51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BD3AF2-3C74-4AD8-A80E-0A9A18BF2E55}"/>
              </a:ext>
            </a:extLst>
          </p:cNvPr>
          <p:cNvSpPr txBox="1"/>
          <p:nvPr/>
        </p:nvSpPr>
        <p:spPr>
          <a:xfrm>
            <a:off x="6178193" y="3863992"/>
            <a:ext cx="47079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 </a:t>
            </a:r>
          </a:p>
          <a:p>
            <a:pPr marL="298448" indent="-285750">
              <a:lnSpc>
                <a:spcPts val="1780"/>
              </a:lnSpc>
              <a:spcBef>
                <a:spcPts val="1200"/>
              </a:spcBef>
              <a:buFontTx/>
              <a:buChar char="-"/>
            </a:pPr>
            <a:r>
              <a:rPr lang="ru-RU" sz="1600" dirty="0" smtClean="0">
                <a:solidFill>
                  <a:srgbClr val="FFFFFF"/>
                </a:solidFill>
              </a:rPr>
              <a:t>Поддержать </a:t>
            </a:r>
            <a:r>
              <a:rPr lang="ru-RU" sz="1600" dirty="0" smtClean="0">
                <a:solidFill>
                  <a:srgbClr val="E41910"/>
                </a:solidFill>
              </a:rPr>
              <a:t>22</a:t>
            </a:r>
            <a:r>
              <a:rPr lang="ru-RU" sz="1600" dirty="0" smtClean="0">
                <a:solidFill>
                  <a:srgbClr val="FFFFFF"/>
                </a:solidFill>
              </a:rPr>
              <a:t> проекта, из которых </a:t>
            </a:r>
            <a:r>
              <a:rPr lang="ru-RU" sz="1600" dirty="0" smtClean="0">
                <a:solidFill>
                  <a:srgbClr val="E41910"/>
                </a:solidFill>
              </a:rPr>
              <a:t>4</a:t>
            </a:r>
            <a:r>
              <a:rPr lang="ru-RU" sz="1600" dirty="0" smtClean="0">
                <a:solidFill>
                  <a:srgbClr val="FFFFFF"/>
                </a:solidFill>
              </a:rPr>
              <a:t> в номинации «Экологический бизнес»</a:t>
            </a:r>
          </a:p>
          <a:p>
            <a:pPr marL="298448" indent="-285750">
              <a:lnSpc>
                <a:spcPts val="1780"/>
              </a:lnSpc>
              <a:spcBef>
                <a:spcPts val="1200"/>
              </a:spcBef>
              <a:buFontTx/>
              <a:buChar char="-"/>
            </a:pPr>
            <a:r>
              <a:rPr lang="ru-RU" sz="1600" dirty="0" smtClean="0">
                <a:solidFill>
                  <a:srgbClr val="FFFFFF"/>
                </a:solidFill>
              </a:rPr>
              <a:t>Создать не менее </a:t>
            </a:r>
            <a:r>
              <a:rPr lang="ru-RU" sz="1600" dirty="0" smtClean="0">
                <a:solidFill>
                  <a:srgbClr val="E41910"/>
                </a:solidFill>
              </a:rPr>
              <a:t>25</a:t>
            </a:r>
            <a:r>
              <a:rPr lang="ru-RU" sz="1600" dirty="0" smtClean="0">
                <a:solidFill>
                  <a:srgbClr val="FFFFFF"/>
                </a:solidFill>
              </a:rPr>
              <a:t> рабочих мест </a:t>
            </a:r>
          </a:p>
        </p:txBody>
      </p:sp>
    </p:spTree>
    <p:extLst>
      <p:ext uri="{BB962C8B-B14F-4D97-AF65-F5344CB8AC3E}">
        <p14:creationId xmlns:p14="http://schemas.microsoft.com/office/powerpoint/2010/main" val="3221339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429" y="410064"/>
            <a:ext cx="8545725" cy="102416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Специальные требования к проектам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B90F4833-CA54-F142-9C22-4D7BEF1FF993}"/>
              </a:ext>
            </a:extLst>
          </p:cNvPr>
          <p:cNvSpPr txBox="1">
            <a:spLocks/>
          </p:cNvSpPr>
          <p:nvPr/>
        </p:nvSpPr>
        <p:spPr>
          <a:xfrm>
            <a:off x="6990853" y="61104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953960" y="1640566"/>
            <a:ext cx="3604930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Текст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D3AF2-3C74-4AD8-A80E-0A9A18BF2E55}"/>
              </a:ext>
            </a:extLst>
          </p:cNvPr>
          <p:cNvSpPr txBox="1"/>
          <p:nvPr/>
        </p:nvSpPr>
        <p:spPr>
          <a:xfrm>
            <a:off x="824416" y="1050556"/>
            <a:ext cx="56704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 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>
                <a:solidFill>
                  <a:srgbClr val="676767"/>
                </a:solidFill>
              </a:rPr>
              <a:t>Проекты должны быть:  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реализованы </a:t>
            </a:r>
            <a:r>
              <a:rPr lang="ru-RU" sz="1600" dirty="0">
                <a:solidFill>
                  <a:srgbClr val="676767"/>
                </a:solidFill>
              </a:rPr>
              <a:t>на территории </a:t>
            </a:r>
            <a:r>
              <a:rPr lang="ru-RU" sz="1600" dirty="0" smtClean="0">
                <a:solidFill>
                  <a:srgbClr val="676767"/>
                </a:solidFill>
              </a:rPr>
              <a:t>Чусовского городского округа; </a:t>
            </a:r>
            <a:endParaRPr lang="ru-RU" sz="1600" dirty="0">
              <a:solidFill>
                <a:srgbClr val="676767"/>
              </a:solidFill>
            </a:endParaRP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иметь </a:t>
            </a:r>
            <a:r>
              <a:rPr lang="ru-RU" sz="1600" dirty="0">
                <a:solidFill>
                  <a:srgbClr val="676767"/>
                </a:solidFill>
              </a:rPr>
              <a:t>финансовую </a:t>
            </a:r>
            <a:r>
              <a:rPr lang="ru-RU" sz="1600" dirty="0" smtClean="0">
                <a:solidFill>
                  <a:srgbClr val="676767"/>
                </a:solidFill>
              </a:rPr>
              <a:t>устойчивость и достигнуть самоокупаемости через доходы от собственной деятельности;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</a:t>
            </a:r>
            <a:r>
              <a:rPr lang="ru-RU" sz="1600" dirty="0">
                <a:solidFill>
                  <a:srgbClr val="676767"/>
                </a:solidFill>
              </a:rPr>
              <a:t>и</a:t>
            </a:r>
            <a:r>
              <a:rPr lang="ru-RU" sz="1600" dirty="0" smtClean="0">
                <a:solidFill>
                  <a:srgbClr val="676767"/>
                </a:solidFill>
              </a:rPr>
              <a:t>меть социальную значимость: </a:t>
            </a:r>
            <a:r>
              <a:rPr lang="ru-RU" sz="1600" dirty="0">
                <a:solidFill>
                  <a:srgbClr val="676767"/>
                </a:solidFill>
              </a:rPr>
              <a:t>с</a:t>
            </a:r>
            <a:r>
              <a:rPr lang="ru-RU" sz="1600" dirty="0" smtClean="0">
                <a:solidFill>
                  <a:srgbClr val="676767"/>
                </a:solidFill>
              </a:rPr>
              <a:t>мягчать существующие социальные проблемы/ улучшать качество жизни населения в целом или представителей социально незащищенных слоев населения; 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содержать определенную степень новизны подходов в решении социальных проблем;</a:t>
            </a:r>
          </a:p>
          <a:p>
            <a:pPr marL="12698" algn="just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rgbClr val="676767"/>
                </a:solidFill>
              </a:rPr>
              <a:t>- иметь потенциал к тиражировании в других регионах. </a:t>
            </a:r>
            <a:endParaRPr lang="ru-RU" sz="1600" dirty="0">
              <a:solidFill>
                <a:srgbClr val="676767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6853084" y="1327215"/>
            <a:ext cx="4164925" cy="4432322"/>
          </a:xfrm>
          <a:custGeom>
            <a:avLst/>
            <a:gdLst/>
            <a:ahLst/>
            <a:cxnLst/>
            <a:rect l="l" t="t" r="r" b="b"/>
            <a:pathLst>
              <a:path w="7971790" h="8919210">
                <a:moveTo>
                  <a:pt x="7971275" y="0"/>
                </a:moveTo>
                <a:lnTo>
                  <a:pt x="0" y="0"/>
                </a:lnTo>
                <a:lnTo>
                  <a:pt x="0" y="8918681"/>
                </a:lnTo>
                <a:lnTo>
                  <a:pt x="7971275" y="8918681"/>
                </a:lnTo>
                <a:lnTo>
                  <a:pt x="7971275" y="0"/>
                </a:lnTo>
                <a:close/>
              </a:path>
            </a:pathLst>
          </a:custGeom>
          <a:solidFill>
            <a:srgbClr val="1820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5496" y="1292830"/>
            <a:ext cx="3881491" cy="1024160"/>
          </a:xfrm>
        </p:spPr>
        <p:txBody>
          <a:bodyPr/>
          <a:lstStyle/>
          <a:p>
            <a:pPr algn="ctr"/>
            <a:r>
              <a:rPr lang="ru-RU" sz="3200" spc="25" dirty="0">
                <a:solidFill>
                  <a:srgbClr val="FFFFFF"/>
                </a:solidFill>
              </a:rPr>
              <a:t>Участники</a:t>
            </a:r>
            <a:endParaRPr lang="en-US" sz="3200" spc="51" dirty="0">
              <a:solidFill>
                <a:srgbClr val="FFFFFF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7349262" y="2424030"/>
            <a:ext cx="3487725" cy="266226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Юридические лица</a:t>
            </a:r>
          </a:p>
          <a:p>
            <a:pPr marL="298448" marR="5079" indent="-285750">
              <a:spcBef>
                <a:spcPts val="600"/>
              </a:spcBef>
              <a:buClr>
                <a:srgbClr val="FFFFFF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Субъекты МСП (коммерческие организации и ИП)</a:t>
            </a:r>
          </a:p>
          <a:p>
            <a:pPr marL="298448" marR="5079" indent="-285750">
              <a:spcBef>
                <a:spcPts val="600"/>
              </a:spcBef>
              <a:buClr>
                <a:srgbClr val="FFFFFF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Некоммерческие организации</a:t>
            </a:r>
          </a:p>
          <a:p>
            <a:pPr marL="12698" marR="5079">
              <a:spcBef>
                <a:spcPts val="120"/>
              </a:spcBef>
            </a:pPr>
            <a:endParaRPr lang="ru-RU" sz="1600" spc="5" dirty="0">
              <a:solidFill>
                <a:srgbClr val="FFFFFF"/>
              </a:solidFill>
              <a:cs typeface="Verdana"/>
            </a:endParaRPr>
          </a:p>
          <a:p>
            <a:pPr marL="12698" marR="5079">
              <a:spcBef>
                <a:spcPts val="120"/>
              </a:spcBef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Физические </a:t>
            </a: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лица, </a:t>
            </a:r>
            <a:r>
              <a:rPr lang="ru-RU" sz="1600" spc="5" dirty="0">
                <a:solidFill>
                  <a:srgbClr val="FFFFFF"/>
                </a:solidFill>
                <a:cs typeface="Verdana"/>
              </a:rPr>
              <a:t>планирующие открывать бизнес</a:t>
            </a:r>
          </a:p>
          <a:p>
            <a:pPr marL="12698" marR="5079">
              <a:spcBef>
                <a:spcPts val="120"/>
              </a:spcBef>
            </a:pPr>
            <a:r>
              <a:rPr lang="ru-RU" sz="1600" spc="5" dirty="0">
                <a:solidFill>
                  <a:srgbClr val="FFFFFF"/>
                </a:solidFill>
                <a:cs typeface="Verdana"/>
              </a:rPr>
              <a:t>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10080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548" y="410064"/>
            <a:ext cx="8545725" cy="102416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Календарный план </a:t>
            </a:r>
            <a:endParaRPr lang="en-US" sz="3200" spc="5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523A-53A7-2247-859C-F296C5FEA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B90F4833-CA54-F142-9C22-4D7BEF1FF993}"/>
              </a:ext>
            </a:extLst>
          </p:cNvPr>
          <p:cNvSpPr txBox="1">
            <a:spLocks/>
          </p:cNvSpPr>
          <p:nvPr/>
        </p:nvSpPr>
        <p:spPr>
          <a:xfrm>
            <a:off x="6990853" y="6161275"/>
            <a:ext cx="4169322" cy="21427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800" b="0" i="0" kern="120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Программа по развитию Социального предпринимательства </a:t>
            </a:r>
            <a:endParaRPr lang="x-none" dirty="0"/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6953960" y="1640566"/>
            <a:ext cx="3604930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5" dirty="0" smtClean="0">
                <a:solidFill>
                  <a:srgbClr val="FFFFFF"/>
                </a:solidFill>
                <a:cs typeface="Verdana"/>
              </a:rPr>
              <a:t>Текст </a:t>
            </a:r>
            <a:endParaRPr lang="ru-RU" sz="16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693021" y="3260954"/>
            <a:ext cx="1921903" cy="415276"/>
          </a:xfrm>
          <a:prstGeom prst="stripedRightArrow">
            <a:avLst/>
          </a:prstGeom>
          <a:solidFill>
            <a:srgbClr val="7F8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2403989" y="3270812"/>
            <a:ext cx="2797276" cy="415276"/>
          </a:xfrm>
          <a:prstGeom prst="stripedRightArrow">
            <a:avLst/>
          </a:prstGeom>
          <a:solidFill>
            <a:srgbClr val="67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5042826" y="3286933"/>
            <a:ext cx="2273300" cy="415276"/>
          </a:xfrm>
          <a:prstGeom prst="stripedRightArrow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7172630" y="3295704"/>
            <a:ext cx="3626915" cy="415276"/>
          </a:xfrm>
          <a:prstGeom prst="stripedRightArrow">
            <a:avLst/>
          </a:prstGeom>
          <a:solidFill>
            <a:srgbClr val="E419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989" y="3043084"/>
            <a:ext cx="137650" cy="10668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471159" y="3200953"/>
            <a:ext cx="0" cy="5702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76398" y="3216199"/>
            <a:ext cx="0" cy="2506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634" y="2935192"/>
            <a:ext cx="137650" cy="106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879" y="3006951"/>
            <a:ext cx="137650" cy="1066800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5039254" y="3200953"/>
            <a:ext cx="0" cy="5702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72630" y="3200953"/>
            <a:ext cx="0" cy="5702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914375" y="2241871"/>
            <a:ext cx="1943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Установочная конференция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52812" y="2773171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5 апреля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 rot="16200000">
            <a:off x="3196119" y="3103629"/>
            <a:ext cx="290749" cy="1505979"/>
          </a:xfrm>
          <a:prstGeom prst="leftBrac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385301" y="4121782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11 - 25 апреля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50604" y="4407217"/>
            <a:ext cx="22329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Образовательный блок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572596" y="3210785"/>
            <a:ext cx="0" cy="2506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4136068" y="2719430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17 мая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716247" y="2239410"/>
            <a:ext cx="1943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Очная защита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 rot="16200000">
            <a:off x="5166621" y="2972454"/>
            <a:ext cx="252797" cy="1699780"/>
          </a:xfrm>
          <a:prstGeom prst="leftBrac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39378" y="4112507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12 - 26 мая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431439" y="4384148"/>
            <a:ext cx="1943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</a:rPr>
              <a:t>Прием заявок на конкурс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6346013" y="3215705"/>
            <a:ext cx="0" cy="2506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668554" y="2714686"/>
            <a:ext cx="19438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>
                <a:solidFill>
                  <a:srgbClr val="676767"/>
                </a:solidFill>
              </a:rPr>
              <a:t>д</a:t>
            </a:r>
            <a:r>
              <a:rPr lang="ru-RU" sz="1600" b="1" dirty="0" smtClean="0">
                <a:solidFill>
                  <a:srgbClr val="676767"/>
                </a:solidFill>
              </a:rPr>
              <a:t>о 19 июня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465959" y="2234022"/>
            <a:ext cx="1943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Объявление победителей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8" name="Левая фигурная скобка 57"/>
          <p:cNvSpPr/>
          <p:nvPr/>
        </p:nvSpPr>
        <p:spPr>
          <a:xfrm rot="16200000">
            <a:off x="8005267" y="3015660"/>
            <a:ext cx="290750" cy="1681918"/>
          </a:xfrm>
          <a:prstGeom prst="leftBrac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789502" y="4043929"/>
            <a:ext cx="28764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1 июля - 30 сентября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905333" y="4386897"/>
            <a:ext cx="245558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Сопровождение бизнес- проектов наставниками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0266795" y="3533612"/>
            <a:ext cx="0" cy="2506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9567182" y="4073751"/>
            <a:ext cx="16759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rgbClr val="676767"/>
                </a:solidFill>
              </a:rPr>
              <a:t>IV</a:t>
            </a:r>
            <a:r>
              <a:rPr lang="ru-RU" sz="1600" b="1" dirty="0" smtClean="0">
                <a:solidFill>
                  <a:srgbClr val="676767"/>
                </a:solidFill>
              </a:rPr>
              <a:t> квартал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245087" y="4457984"/>
            <a:ext cx="22714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Форум социальных предпринимателей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316698" y="2723214"/>
            <a:ext cx="19283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>
              <a:lnSpc>
                <a:spcPts val="178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676767"/>
                </a:solidFill>
              </a:rPr>
              <a:t>до 30 ноября</a:t>
            </a:r>
            <a:endParaRPr lang="ru-RU" sz="1600" b="1" dirty="0">
              <a:solidFill>
                <a:srgbClr val="676767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183628" y="2237027"/>
            <a:ext cx="1986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marR="5081" algn="ctr">
              <a:lnSpc>
                <a:spcPts val="178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Реализация проектов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6" name="Левая фигурная скобка 65"/>
          <p:cNvSpPr/>
          <p:nvPr/>
        </p:nvSpPr>
        <p:spPr>
          <a:xfrm rot="5400000">
            <a:off x="7971542" y="1898894"/>
            <a:ext cx="256333" cy="2476328"/>
          </a:xfrm>
          <a:prstGeom prst="leftBrac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02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4A9F92D7-AE71-EE41-9425-83FCA0738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BE3013C-5981-9040-94A7-AC5237300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208" y="1389871"/>
            <a:ext cx="9413432" cy="863480"/>
          </a:xfrm>
        </p:spPr>
        <p:txBody>
          <a:bodyPr/>
          <a:lstStyle/>
          <a:p>
            <a:pPr marL="12698">
              <a:spcBef>
                <a:spcPts val="135"/>
              </a:spcBef>
            </a:pPr>
            <a:r>
              <a:rPr lang="ru-RU" sz="1800" dirty="0" smtClean="0"/>
              <a:t>Детский </a:t>
            </a:r>
            <a:r>
              <a:rPr lang="ru-RU" sz="1800" dirty="0"/>
              <a:t>центр реабилитации и коррекции «Цветное детство»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54901FE-B1ED-894E-90FC-863D23A2F4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3378" y="2657385"/>
            <a:ext cx="6391216" cy="2866190"/>
          </a:xfrm>
        </p:spPr>
        <p:txBody>
          <a:bodyPr/>
          <a:lstStyle/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Центр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занимается сопровождением семей,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воспитывающие детей с расстройствами аутистического спектра.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Проводит консультации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для родителей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, диагностику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детей, обследование и обучение с привлечением сторонних специалистов, собственные мастер-классы по доказанным методикам 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работы.</a:t>
            </a: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  <a:spcAft>
                <a:spcPts val="600"/>
              </a:spcAft>
            </a:pP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В 2022 году проект получил со-финансирование от Фонда президентских грантов в размере 300 </a:t>
            </a:r>
            <a:r>
              <a:rPr lang="ru-RU" sz="1600" spc="20" dirty="0">
                <a:solidFill>
                  <a:srgbClr val="676767"/>
                </a:solidFill>
                <a:latin typeface="Verdana"/>
                <a:cs typeface="Verdana"/>
              </a:rPr>
              <a:t>тысяч рублей на развитие инклюзивной семейной игротеки «</a:t>
            </a:r>
            <a:r>
              <a:rPr lang="ru-RU" sz="1600" spc="20" dirty="0" err="1" smtClean="0">
                <a:solidFill>
                  <a:srgbClr val="676767"/>
                </a:solidFill>
                <a:latin typeface="Verdana"/>
                <a:cs typeface="Verdana"/>
              </a:rPr>
              <a:t>Умнейка</a:t>
            </a:r>
            <a:r>
              <a:rPr lang="ru-RU" sz="1600" spc="20" dirty="0" smtClean="0">
                <a:solidFill>
                  <a:srgbClr val="676767"/>
                </a:solidFill>
                <a:latin typeface="Verdana"/>
                <a:cs typeface="Verdana"/>
              </a:rPr>
              <a:t>». </a:t>
            </a: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  <a:p>
            <a:pPr marL="12698" marR="5079" algn="just">
              <a:lnSpc>
                <a:spcPct val="103400"/>
              </a:lnSpc>
              <a:spcBef>
                <a:spcPts val="71"/>
              </a:spcBef>
            </a:pPr>
            <a:endParaRPr lang="ru-RU" sz="1600" spc="20" dirty="0">
              <a:solidFill>
                <a:srgbClr val="676767"/>
              </a:solidFill>
              <a:latin typeface="Verdana"/>
              <a:cs typeface="Verdana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716DC7-425F-564F-BE87-43CB2017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7" y="1920951"/>
            <a:ext cx="422217" cy="422217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5264734-5029-0B4F-802F-DBEECBF3C35D}"/>
              </a:ext>
            </a:extLst>
          </p:cNvPr>
          <p:cNvSpPr txBox="1"/>
          <p:nvPr/>
        </p:nvSpPr>
        <p:spPr>
          <a:xfrm>
            <a:off x="896100" y="2005101"/>
            <a:ext cx="1794989" cy="2539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698" marR="5079">
              <a:spcBef>
                <a:spcPts val="120"/>
              </a:spcBef>
            </a:pPr>
            <a:r>
              <a:rPr lang="ru-RU" sz="1600" spc="11" dirty="0" smtClean="0">
                <a:cs typeface="Verdana"/>
              </a:rPr>
              <a:t>Кернер Ольга</a:t>
            </a:r>
            <a:endParaRPr lang="ru-RU" sz="1600" dirty="0">
              <a:cs typeface="Verdana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7220E1CF-F7EB-2D48-B0D1-13628A320F05}"/>
              </a:ext>
            </a:extLst>
          </p:cNvPr>
          <p:cNvSpPr txBox="1"/>
          <p:nvPr/>
        </p:nvSpPr>
        <p:spPr>
          <a:xfrm>
            <a:off x="3206758" y="1990752"/>
            <a:ext cx="1653535" cy="261608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8">
              <a:spcBef>
                <a:spcPts val="120"/>
              </a:spcBef>
            </a:pPr>
            <a:r>
              <a:rPr lang="ru-RU" sz="1600" spc="5" dirty="0" smtClean="0">
                <a:cs typeface="Verdana"/>
              </a:rPr>
              <a:t>Чусовой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DA85CA-73CF-9C48-B40C-E32DEE9C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240" y="1934257"/>
            <a:ext cx="422217" cy="422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83815" y="5769125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1">
              <a:spcBef>
                <a:spcPts val="1145"/>
              </a:spcBef>
            </a:pPr>
            <a:r>
              <a:rPr lang="ru-RU" b="1">
                <a:solidFill>
                  <a:srgbClr val="FF0000"/>
                </a:solidFill>
                <a:cs typeface="Verdana"/>
              </a:rPr>
              <a:t>«Первый старт»</a:t>
            </a:r>
            <a:endParaRPr lang="ru-RU" b="1" dirty="0">
              <a:cs typeface="Verdana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DE43858-6544-7348-9358-E14A6273A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425" y="609186"/>
            <a:ext cx="8545725" cy="1024160"/>
          </a:xfrm>
        </p:spPr>
        <p:txBody>
          <a:bodyPr/>
          <a:lstStyle/>
          <a:p>
            <a:r>
              <a:rPr lang="ru-RU" sz="3200" spc="25" dirty="0" smtClean="0">
                <a:solidFill>
                  <a:srgbClr val="18202C"/>
                </a:solidFill>
              </a:rPr>
              <a:t>Примеры проектов 2022 года</a:t>
            </a:r>
            <a:endParaRPr lang="en-US" sz="3200" spc="5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94" y="2259017"/>
            <a:ext cx="4484459" cy="29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0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 column">
  <a:themeElements>
    <a:clrScheme name="Custom 81">
      <a:dk1>
        <a:srgbClr val="C0C0C0"/>
      </a:dk1>
      <a:lt1>
        <a:srgbClr val="A9A9A9"/>
      </a:lt1>
      <a:dk2>
        <a:srgbClr val="A9A9A9"/>
      </a:dk2>
      <a:lt2>
        <a:srgbClr val="A9A9A9"/>
      </a:lt2>
      <a:accent1>
        <a:srgbClr val="E21D0F"/>
      </a:accent1>
      <a:accent2>
        <a:srgbClr val="FEFFFE"/>
      </a:accent2>
      <a:accent3>
        <a:srgbClr val="C0C0C0"/>
      </a:accent3>
      <a:accent4>
        <a:srgbClr val="929292"/>
      </a:accent4>
      <a:accent5>
        <a:srgbClr val="5E5E5E"/>
      </a:accent5>
      <a:accent6>
        <a:srgbClr val="424242"/>
      </a:accent6>
      <a:hlink>
        <a:srgbClr val="E21D0F"/>
      </a:hlink>
      <a:folHlink>
        <a:srgbClr val="E0E3E7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2.xml><?xml version="1.0" encoding="utf-8"?>
<a:theme xmlns:a="http://schemas.openxmlformats.org/drawingml/2006/main" name="2_15 column">
  <a:themeElements>
    <a:clrScheme name="Custom 79">
      <a:dk1>
        <a:srgbClr val="424242"/>
      </a:dk1>
      <a:lt1>
        <a:srgbClr val="424242"/>
      </a:lt1>
      <a:dk2>
        <a:srgbClr val="424242"/>
      </a:dk2>
      <a:lt2>
        <a:srgbClr val="424242"/>
      </a:lt2>
      <a:accent1>
        <a:srgbClr val="7A7D7F"/>
      </a:accent1>
      <a:accent2>
        <a:srgbClr val="D0D5DA"/>
      </a:accent2>
      <a:accent3>
        <a:srgbClr val="E92721"/>
      </a:accent3>
      <a:accent4>
        <a:srgbClr val="A9A9A9"/>
      </a:accent4>
      <a:accent5>
        <a:srgbClr val="797979"/>
      </a:accent5>
      <a:accent6>
        <a:srgbClr val="424242"/>
      </a:accent6>
      <a:hlink>
        <a:srgbClr val="E21D0F"/>
      </a:hlink>
      <a:folHlink>
        <a:srgbClr val="18212C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25902</TotalTime>
  <Words>985</Words>
  <Application>Microsoft Office PowerPoint</Application>
  <PresentationFormat>Произвольный</PresentationFormat>
  <Paragraphs>181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Verdana</vt:lpstr>
      <vt:lpstr>15 column</vt:lpstr>
      <vt:lpstr>2_15 column</vt:lpstr>
      <vt:lpstr>Программа  по развитию  социального предпринимательства «Начни свое дело»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Медведева Ирина Юрьевна</cp:lastModifiedBy>
  <cp:revision>1005</cp:revision>
  <cp:lastPrinted>2017-08-06T18:41:35Z</cp:lastPrinted>
  <dcterms:created xsi:type="dcterms:W3CDTF">2017-08-04T16:03:42Z</dcterms:created>
  <dcterms:modified xsi:type="dcterms:W3CDTF">2023-04-04T09:04:36Z</dcterms:modified>
</cp:coreProperties>
</file>